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7"/>
  </p:notesMasterIdLst>
  <p:sldIdLst>
    <p:sldId id="256" r:id="rId3"/>
    <p:sldId id="272" r:id="rId4"/>
    <p:sldId id="273" r:id="rId5"/>
    <p:sldId id="277" r:id="rId6"/>
    <p:sldId id="261" r:id="rId7"/>
    <p:sldId id="274" r:id="rId8"/>
    <p:sldId id="276" r:id="rId9"/>
    <p:sldId id="275" r:id="rId10"/>
    <p:sldId id="264" r:id="rId11"/>
    <p:sldId id="269" r:id="rId12"/>
    <p:sldId id="265" r:id="rId13"/>
    <p:sldId id="270" r:id="rId14"/>
    <p:sldId id="271" r:id="rId15"/>
    <p:sldId id="258" r:id="rId16"/>
    <p:sldId id="257" r:id="rId17"/>
    <p:sldId id="259" r:id="rId18"/>
    <p:sldId id="262" r:id="rId19"/>
    <p:sldId id="260" r:id="rId20"/>
    <p:sldId id="263" r:id="rId21"/>
    <p:sldId id="298" r:id="rId22"/>
    <p:sldId id="279" r:id="rId23"/>
    <p:sldId id="299" r:id="rId24"/>
    <p:sldId id="300" r:id="rId25"/>
    <p:sldId id="280" r:id="rId26"/>
    <p:sldId id="281" r:id="rId27"/>
    <p:sldId id="282" r:id="rId28"/>
    <p:sldId id="286" r:id="rId29"/>
    <p:sldId id="283" r:id="rId30"/>
    <p:sldId id="284" r:id="rId31"/>
    <p:sldId id="285" r:id="rId32"/>
    <p:sldId id="287" r:id="rId33"/>
    <p:sldId id="289" r:id="rId34"/>
    <p:sldId id="290" r:id="rId35"/>
    <p:sldId id="291" r:id="rId36"/>
    <p:sldId id="292" r:id="rId37"/>
    <p:sldId id="293" r:id="rId38"/>
    <p:sldId id="294" r:id="rId39"/>
    <p:sldId id="296" r:id="rId40"/>
    <p:sldId id="305" r:id="rId41"/>
    <p:sldId id="306" r:id="rId42"/>
    <p:sldId id="301" r:id="rId43"/>
    <p:sldId id="302" r:id="rId44"/>
    <p:sldId id="303" r:id="rId45"/>
    <p:sldId id="304" r:id="rId46"/>
  </p:sldIdLst>
  <p:sldSz cx="9144000" cy="5715000" type="screen16x10"/>
  <p:notesSz cx="9144000" cy="6858000"/>
  <p:defaultTextStyle>
    <a:defPPr>
      <a:defRPr lang="fr-FR"/>
    </a:defPPr>
    <a:lvl1pPr marL="0" algn="l" defTabSz="8791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9564" algn="l" defTabSz="8791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79127" algn="l" defTabSz="8791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18691" algn="l" defTabSz="8791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58255" algn="l" defTabSz="8791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97819" algn="l" defTabSz="8791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37382" algn="l" defTabSz="8791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76946" algn="l" defTabSz="8791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16510" algn="l" defTabSz="8791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1A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4890" autoAdjust="0"/>
    <p:restoredTop sz="94673" autoAdjust="0"/>
  </p:normalViewPr>
  <p:slideViewPr>
    <p:cSldViewPr>
      <p:cViewPr varScale="1">
        <p:scale>
          <a:sx n="103" d="100"/>
          <a:sy n="103" d="100"/>
        </p:scale>
        <p:origin x="-706" y="-77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0086C-2325-405D-BEB0-79C435085C2C}" type="datetimeFigureOut">
              <a:rPr lang="fr-FR" smtClean="0"/>
              <a:pPr/>
              <a:t>29/09/2021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514350"/>
            <a:ext cx="41148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9E688-6C65-4147-8EF3-CD9825CEBB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0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9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1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1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9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281ED-B430-401D-89C5-1D8A0B6B82EA}" type="datetime1">
              <a:rPr lang="fr-FR" smtClean="0"/>
              <a:pPr/>
              <a:t>29/09/2021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B82C-C57B-4946-962E-E6550FBB94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31D9-3D40-4D31-9248-B2D5CA25A5A9}" type="datetime1">
              <a:rPr lang="fr-FR" smtClean="0"/>
              <a:pPr/>
              <a:t>29/09/2021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B82C-C57B-4946-962E-E6550FBB94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1" y="228866"/>
            <a:ext cx="2057400" cy="4876271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69D5-04BB-4889-8B0A-965048C0C5F1}" type="datetime1">
              <a:rPr lang="fr-FR" smtClean="0"/>
              <a:pPr/>
              <a:t>29/09/2021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B82C-C57B-4946-962E-E6550FBB94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=""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" y="0"/>
            <a:ext cx="9146889" cy="5732438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=""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9144000" cy="5732438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3" tIns="43957" rIns="87913" bIns="43957"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8781" y="4381766"/>
            <a:ext cx="7948800" cy="4000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00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245" y="2851527"/>
            <a:ext cx="7947025" cy="535049"/>
          </a:xfrm>
          <a:prstGeom prst="rect">
            <a:avLst/>
          </a:prstGeom>
        </p:spPr>
        <p:txBody>
          <a:bodyPr/>
          <a:lstStyle>
            <a:lvl1pPr algn="l">
              <a:defRPr sz="2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6" y="5357814"/>
            <a:ext cx="5016500" cy="21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13" tIns="43957" rIns="87913" bIns="43957"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=""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166078" y="5352477"/>
            <a:ext cx="8802001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=""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166946" y="3422392"/>
            <a:ext cx="880223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=""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05469" y="4505827"/>
            <a:ext cx="216015" cy="258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87913" tIns="43957" rIns="87913" bIns="43957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=""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88918" y="5130676"/>
            <a:ext cx="216015" cy="258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87913" tIns="43957" rIns="87913" bIns="43957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=""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8320998" y="4843233"/>
            <a:ext cx="683930" cy="180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3" tIns="43957" rIns="87913" bIns="43957" rtlCol="0" anchor="ctr"/>
          <a:lstStyle/>
          <a:p>
            <a:pPr algn="r"/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6943" y="5178278"/>
            <a:ext cx="5016500" cy="21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3957" rIns="87913" bIns="43957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=""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13030" y="5169001"/>
            <a:ext cx="329222" cy="21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913" tIns="43957" rIns="0" bIns="43957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</a:pPr>
              <a:t>‹N°›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7489" y="-180071"/>
            <a:ext cx="1566137" cy="1095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404D7138-AD9C-C946-BD30-C3547A0025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280" y="5488265"/>
            <a:ext cx="1224342" cy="88266"/>
          </a:xfrm>
          <a:prstGeom prst="rect">
            <a:avLst/>
          </a:prstGeom>
        </p:spPr>
      </p:pic>
      <p:grpSp>
        <p:nvGrpSpPr>
          <p:cNvPr id="2" name="Group 64">
            <a:extLst>
              <a:ext uri="{FF2B5EF4-FFF2-40B4-BE49-F238E27FC236}">
                <a16:creationId xmlns="" xmlns:a16="http://schemas.microsoft.com/office/drawing/2014/main" id="{FB321021-5660-EB47-8BA6-304C79272C62}"/>
              </a:ext>
            </a:extLst>
          </p:cNvPr>
          <p:cNvGrpSpPr/>
          <p:nvPr userDrawn="1"/>
        </p:nvGrpSpPr>
        <p:grpSpPr>
          <a:xfrm>
            <a:off x="169554" y="5474780"/>
            <a:ext cx="7201866" cy="120096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="" xmlns:a16="http://schemas.microsoft.com/office/drawing/2014/main" id="{6705C573-7F21-B342-A090-1A6C26CD7B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="" xmlns:a16="http://schemas.microsoft.com/office/drawing/2014/main" id="{6E5EA9CB-46C1-1244-9266-8C00B92ABF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="" xmlns:a16="http://schemas.microsoft.com/office/drawing/2014/main" id="{AB9EB0F2-8599-8F46-BDBF-50594130B1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="" xmlns:a16="http://schemas.microsoft.com/office/drawing/2014/main" id="{E84CCD7E-CD19-5C40-8499-A9A2BF933B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="" xmlns:a16="http://schemas.microsoft.com/office/drawing/2014/main" id="{64F9DD03-F825-A14A-8939-41CEA1D3F8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="" xmlns:a16="http://schemas.microsoft.com/office/drawing/2014/main" id="{686C5F97-EE26-D545-972E-35E1947B8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="" xmlns:a16="http://schemas.microsoft.com/office/drawing/2014/main" id="{CAAFFB4A-3C75-C945-A251-BEE3805219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="" xmlns:a16="http://schemas.microsoft.com/office/drawing/2014/main" id="{98635036-B69D-3742-9E37-5ED8FDB996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="" xmlns:a16="http://schemas.microsoft.com/office/drawing/2014/main" id="{10D8C8F8-E354-894F-A153-41AC96F6CD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="" xmlns:a16="http://schemas.microsoft.com/office/drawing/2014/main" id="{5A9BF6FD-8270-9D43-B521-8581BC3948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="" xmlns:a16="http://schemas.microsoft.com/office/drawing/2014/main" id="{14B6B9B8-9CB9-C54F-AE18-37B7E06A5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="" xmlns:a16="http://schemas.microsoft.com/office/drawing/2014/main" id="{768B3063-BAAD-1340-A865-830B2616D6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="" xmlns:a16="http://schemas.microsoft.com/office/drawing/2014/main" id="{C50D5B27-F700-0E4D-ABAC-8E7F478234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="" xmlns:a16="http://schemas.microsoft.com/office/drawing/2014/main" id="{EEE21768-4FCC-884A-B1AE-22B6652D9A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="" xmlns:a16="http://schemas.microsoft.com/office/drawing/2014/main" id="{F3A8536C-BDE0-404F-837A-2693906048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="" xmlns:a16="http://schemas.microsoft.com/office/drawing/2014/main" id="{C2AC4DB9-ABEE-C04F-B4C3-09C4682EFF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="" xmlns:a16="http://schemas.microsoft.com/office/drawing/2014/main" id="{1583F378-AC2C-D048-A473-AB1BFE7EA3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="" xmlns:a16="http://schemas.microsoft.com/office/drawing/2014/main" id="{DF5F68D2-8406-374A-AD83-A239F54559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="" xmlns:a16="http://schemas.microsoft.com/office/drawing/2014/main" id="{E6725D2E-4FF2-9248-8333-05CFA18C70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="" xmlns:a16="http://schemas.microsoft.com/office/drawing/2014/main" id="{74AB8C92-E6A7-C144-B537-72B3915DD4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="" xmlns:a16="http://schemas.microsoft.com/office/drawing/2014/main" id="{C48E0D8F-2BC8-F14C-9362-9E8607F5C1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="" xmlns:a16="http://schemas.microsoft.com/office/drawing/2014/main" id="{E5508957-8372-AF44-9157-4F8AF0056F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="" xmlns:a16="http://schemas.microsoft.com/office/drawing/2014/main" id="{93E77BB0-CCCB-184C-8A71-2856CDD78E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="" xmlns:a16="http://schemas.microsoft.com/office/drawing/2014/main" id="{7D4A6225-A6BA-474B-9F8F-B55FD8A87B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9" name="Picture 98" descr="ca.png">
              <a:extLst>
                <a:ext uri="{FF2B5EF4-FFF2-40B4-BE49-F238E27FC236}">
                  <a16:creationId xmlns="" xmlns:a16="http://schemas.microsoft.com/office/drawing/2014/main" id="{02C75BE4-D548-4049-B4EA-FE8098E239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0" name="Picture 99" descr="si.png">
              <a:extLst>
                <a:ext uri="{FF2B5EF4-FFF2-40B4-BE49-F238E27FC236}">
                  <a16:creationId xmlns="" xmlns:a16="http://schemas.microsoft.com/office/drawing/2014/main" id="{28548056-32EB-4547-A1E8-C49E5B2565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3" grpId="0" build="allAtOnce"/>
      <p:bldP spid="44" grpId="0" build="allAtOnce"/>
      <p:bldP spid="45" grpId="0" build="allAtOnce"/>
      <p:bldP spid="1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=""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2"/>
            <a:ext cx="9144000" cy="735161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3" tIns="43957" rIns="87913" bIns="43957" rtlCol="0" anchor="ctr"/>
          <a:lstStyle/>
          <a:p>
            <a:pPr algn="ctr"/>
            <a:endParaRPr lang="it-IT" sz="1200" dirty="0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251" y="735162"/>
            <a:ext cx="8799538" cy="4440000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7489" y="-180071"/>
            <a:ext cx="1566137" cy="1095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165626" y="5352477"/>
            <a:ext cx="877799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86973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3698" y="735161"/>
            <a:ext cx="8799538" cy="4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7913" tIns="43957" rIns="87913" bIns="43957" numCol="1" anchor="t" anchorCtr="0" compatLnSpc="1">
            <a:prstTxWarp prst="textNoShape">
              <a:avLst/>
            </a:prstTxWarp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165626" y="5352477"/>
            <a:ext cx="877799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75518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4251" y="735161"/>
            <a:ext cx="8799538" cy="4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7913" tIns="43957" rIns="87913" bIns="43957" numCol="1" anchor="t" anchorCtr="0" compatLnSpc="1">
            <a:prstTxWarp prst="textNoShape">
              <a:avLst/>
            </a:prstTxWarp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165626" y="5352477"/>
            <a:ext cx="877799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163252" y="735161"/>
            <a:ext cx="8802231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47351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700" y="1394355"/>
            <a:ext cx="4341633" cy="3598333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=""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7723" y="1394355"/>
            <a:ext cx="4310354" cy="3598333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165626" y="5352477"/>
            <a:ext cx="877799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163252" y="735161"/>
            <a:ext cx="8802231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92925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4251" y="735000"/>
            <a:ext cx="8799538" cy="4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7913" tIns="43957" rIns="87913" bIns="43957" numCol="1" anchor="t" anchorCtr="0" compatLnSpc="1">
            <a:prstTxWarp prst="textNoShape">
              <a:avLst/>
            </a:prstTxWarp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165626" y="5352477"/>
            <a:ext cx="877799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163252" y="735161"/>
            <a:ext cx="8802231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35500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3698" y="735000"/>
            <a:ext cx="8799538" cy="4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7913" tIns="43957" rIns="87913" bIns="43957" numCol="1" anchor="t" anchorCtr="0" compatLnSpc="1">
            <a:prstTxWarp prst="textNoShape">
              <a:avLst/>
            </a:prstTxWarp>
          </a:bodyPr>
          <a:lstStyle>
            <a:lvl1pPr>
              <a:defRPr sz="1700">
                <a:solidFill>
                  <a:srgbClr val="006762"/>
                </a:solidFill>
              </a:defRPr>
            </a:lvl1pPr>
            <a:lvl2pPr>
              <a:defRPr sz="1700">
                <a:solidFill>
                  <a:srgbClr val="006762"/>
                </a:solidFill>
              </a:defRPr>
            </a:lvl2pPr>
            <a:lvl3pPr>
              <a:defRPr sz="1700">
                <a:solidFill>
                  <a:srgbClr val="006762"/>
                </a:solidFill>
              </a:defRPr>
            </a:lvl3pPr>
            <a:lvl4pPr>
              <a:defRPr sz="1700">
                <a:solidFill>
                  <a:srgbClr val="006762"/>
                </a:solidFill>
              </a:defRPr>
            </a:lvl4pPr>
            <a:lvl5pPr>
              <a:defRPr sz="17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165626" y="5352477"/>
            <a:ext cx="877799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163252" y="735161"/>
            <a:ext cx="8802231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48112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3698" y="735000"/>
            <a:ext cx="8799538" cy="4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7913" tIns="43957" rIns="87913" bIns="43957" numCol="1" anchor="t" anchorCtr="0" compatLnSpc="1">
            <a:prstTxWarp prst="textNoShape">
              <a:avLst/>
            </a:prstTxWarp>
          </a:bodyPr>
          <a:lstStyle>
            <a:lvl1pPr>
              <a:defRPr sz="1700">
                <a:solidFill>
                  <a:srgbClr val="960136"/>
                </a:solidFill>
              </a:defRPr>
            </a:lvl1pPr>
            <a:lvl2pPr>
              <a:defRPr sz="1700">
                <a:solidFill>
                  <a:srgbClr val="960136"/>
                </a:solidFill>
              </a:defRPr>
            </a:lvl2pPr>
            <a:lvl3pPr>
              <a:defRPr sz="1700">
                <a:solidFill>
                  <a:srgbClr val="960136"/>
                </a:solidFill>
              </a:defRPr>
            </a:lvl3pPr>
            <a:lvl4pPr>
              <a:defRPr sz="1700">
                <a:solidFill>
                  <a:srgbClr val="960136"/>
                </a:solidFill>
              </a:defRPr>
            </a:lvl4pPr>
            <a:lvl5pPr>
              <a:defRPr sz="17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165626" y="5352477"/>
            <a:ext cx="877799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163252" y="735161"/>
            <a:ext cx="8802231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4814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D380-46FA-4067-BFB8-28856F23129A}" type="datetime1">
              <a:rPr lang="fr-FR" smtClean="0"/>
              <a:pPr/>
              <a:t>29/09/2021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B82C-C57B-4946-962E-E6550FBB94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3698" y="735160"/>
            <a:ext cx="8799538" cy="4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7913" tIns="43957" rIns="87913" bIns="43957" numCol="1" anchor="t" anchorCtr="0" compatLnSpc="1">
            <a:prstTxWarp prst="textNoShape">
              <a:avLst/>
            </a:prstTxWarp>
          </a:bodyPr>
          <a:lstStyle>
            <a:lvl1pPr>
              <a:defRPr sz="1700">
                <a:solidFill>
                  <a:srgbClr val="A75534"/>
                </a:solidFill>
              </a:defRPr>
            </a:lvl1pPr>
            <a:lvl2pPr>
              <a:defRPr sz="1700">
                <a:solidFill>
                  <a:srgbClr val="A75534"/>
                </a:solidFill>
              </a:defRPr>
            </a:lvl2pPr>
            <a:lvl3pPr>
              <a:defRPr sz="1700">
                <a:solidFill>
                  <a:srgbClr val="A75534"/>
                </a:solidFill>
              </a:defRPr>
            </a:lvl3pPr>
            <a:lvl4pPr>
              <a:defRPr sz="1700">
                <a:solidFill>
                  <a:srgbClr val="A75534"/>
                </a:solidFill>
              </a:defRPr>
            </a:lvl4pPr>
            <a:lvl5pPr>
              <a:defRPr sz="17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165626" y="5352477"/>
            <a:ext cx="877799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163252" y="735161"/>
            <a:ext cx="8802231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83769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3698" y="735160"/>
            <a:ext cx="8799538" cy="4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7913" tIns="43957" rIns="87913" bIns="43957" numCol="1" anchor="t" anchorCtr="0" compatLnSpc="1">
            <a:prstTxWarp prst="textNoShape">
              <a:avLst/>
            </a:prstTxWarp>
          </a:bodyPr>
          <a:lstStyle>
            <a:lvl1pPr>
              <a:defRPr sz="1700">
                <a:solidFill>
                  <a:srgbClr val="1E3378"/>
                </a:solidFill>
              </a:defRPr>
            </a:lvl1pPr>
            <a:lvl2pPr>
              <a:defRPr sz="1700">
                <a:solidFill>
                  <a:srgbClr val="1E3378"/>
                </a:solidFill>
              </a:defRPr>
            </a:lvl2pPr>
            <a:lvl3pPr>
              <a:defRPr sz="1700">
                <a:solidFill>
                  <a:srgbClr val="1E3378"/>
                </a:solidFill>
              </a:defRPr>
            </a:lvl3pPr>
            <a:lvl4pPr>
              <a:defRPr sz="1700">
                <a:solidFill>
                  <a:srgbClr val="1E3378"/>
                </a:solidFill>
              </a:defRPr>
            </a:lvl4pPr>
            <a:lvl5pPr>
              <a:defRPr sz="17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165626" y="5352477"/>
            <a:ext cx="877799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163252" y="735161"/>
            <a:ext cx="8802231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81736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276492" y="0"/>
            <a:ext cx="9420492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3" tIns="43957" rIns="87913" bIns="43957"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3514726" y="1676088"/>
            <a:ext cx="2114550" cy="2349196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3" tIns="43957" rIns="87913" bIns="43957" rtlCol="0" anchor="ctr"/>
          <a:lstStyle/>
          <a:p>
            <a:pPr algn="ctr"/>
            <a:endParaRPr lang="en-US" sz="1200" dirty="0"/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3514729" y="3770176"/>
            <a:ext cx="2109585" cy="262079"/>
          </a:xfrm>
          <a:prstGeom prst="rect">
            <a:avLst/>
          </a:prstGeom>
        </p:spPr>
        <p:txBody>
          <a:bodyPr vert="horz" lIns="63599" tIns="31800" rIns="63599" bIns="3180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0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514729" y="1701274"/>
            <a:ext cx="2114551" cy="19658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17980" indent="0">
              <a:buNone/>
              <a:defRPr sz="1400" b="1"/>
            </a:lvl2pPr>
            <a:lvl3pPr marL="635961" indent="0">
              <a:buNone/>
              <a:defRPr sz="1300" b="1"/>
            </a:lvl3pPr>
            <a:lvl4pPr marL="953940" indent="0">
              <a:buNone/>
              <a:defRPr sz="1100" b="1"/>
            </a:lvl4pPr>
            <a:lvl5pPr marL="1271922" indent="0">
              <a:buNone/>
              <a:defRPr sz="1100" b="1"/>
            </a:lvl5pPr>
            <a:lvl6pPr marL="1589902" indent="0">
              <a:buNone/>
              <a:defRPr sz="1100" b="1"/>
            </a:lvl6pPr>
            <a:lvl7pPr marL="1907882" indent="0">
              <a:buNone/>
              <a:defRPr sz="1100" b="1"/>
            </a:lvl7pPr>
            <a:lvl8pPr marL="2225862" indent="0">
              <a:buNone/>
              <a:defRPr sz="1100" b="1"/>
            </a:lvl8pPr>
            <a:lvl9pPr marL="2543843" indent="0">
              <a:buNone/>
              <a:defRPr sz="11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3514729" y="1450022"/>
            <a:ext cx="2114551" cy="217934"/>
          </a:xfrm>
          <a:prstGeom prst="rect">
            <a:avLst/>
          </a:prstGeom>
        </p:spPr>
        <p:txBody>
          <a:bodyPr vert="horz" lIns="63599" tIns="31800" rIns="63599" bIns="318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80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=""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514729" y="3672315"/>
            <a:ext cx="2114551" cy="3529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17980" indent="0">
              <a:buNone/>
              <a:defRPr sz="1400" b="1"/>
            </a:lvl2pPr>
            <a:lvl3pPr marL="635961" indent="0">
              <a:buNone/>
              <a:defRPr sz="1300" b="1"/>
            </a:lvl3pPr>
            <a:lvl4pPr marL="953940" indent="0">
              <a:buNone/>
              <a:defRPr sz="1100" b="1"/>
            </a:lvl4pPr>
            <a:lvl5pPr marL="1271922" indent="0">
              <a:buNone/>
              <a:defRPr sz="1100" b="1"/>
            </a:lvl5pPr>
            <a:lvl6pPr marL="1589902" indent="0">
              <a:buNone/>
              <a:defRPr sz="1100" b="1"/>
            </a:lvl6pPr>
            <a:lvl7pPr marL="1907882" indent="0">
              <a:buNone/>
              <a:defRPr sz="1100" b="1"/>
            </a:lvl7pPr>
            <a:lvl8pPr marL="2225862" indent="0">
              <a:buNone/>
              <a:defRPr sz="1100" b="1"/>
            </a:lvl8pPr>
            <a:lvl9pPr marL="2543843" indent="0">
              <a:buNone/>
              <a:defRPr sz="11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53574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2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422262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395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91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18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582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978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373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76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16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FF88-7C98-438C-A10B-52FD2C48A457}" type="datetime1">
              <a:rPr lang="fr-FR" smtClean="0"/>
              <a:pPr/>
              <a:t>29/09/2021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B82C-C57B-4946-962E-E6550FBB94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1" y="1333500"/>
            <a:ext cx="4038600" cy="377163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AE22-9B9B-4CFF-A9EC-23AA22DE4C8E}" type="datetime1">
              <a:rPr lang="fr-FR" smtClean="0"/>
              <a:pPr/>
              <a:t>29/09/2021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B82C-C57B-4946-962E-E6550FBB94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64" indent="0">
              <a:buNone/>
              <a:defRPr sz="2000" b="1"/>
            </a:lvl2pPr>
            <a:lvl3pPr marL="879127" indent="0">
              <a:buNone/>
              <a:defRPr sz="1700" b="1"/>
            </a:lvl3pPr>
            <a:lvl4pPr marL="1318691" indent="0">
              <a:buNone/>
              <a:defRPr sz="1500" b="1"/>
            </a:lvl4pPr>
            <a:lvl5pPr marL="1758255" indent="0">
              <a:buNone/>
              <a:defRPr sz="1500" b="1"/>
            </a:lvl5pPr>
            <a:lvl6pPr marL="2197819" indent="0">
              <a:buNone/>
              <a:defRPr sz="1500" b="1"/>
            </a:lvl6pPr>
            <a:lvl7pPr marL="2637382" indent="0">
              <a:buNone/>
              <a:defRPr sz="1500" b="1"/>
            </a:lvl7pPr>
            <a:lvl8pPr marL="3076946" indent="0">
              <a:buNone/>
              <a:defRPr sz="1500" b="1"/>
            </a:lvl8pPr>
            <a:lvl9pPr marL="3516510" indent="0">
              <a:buNone/>
              <a:defRPr sz="15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812397"/>
            <a:ext cx="4040188" cy="329274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279263"/>
            <a:ext cx="4041775" cy="53313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64" indent="0">
              <a:buNone/>
              <a:defRPr sz="2000" b="1"/>
            </a:lvl2pPr>
            <a:lvl3pPr marL="879127" indent="0">
              <a:buNone/>
              <a:defRPr sz="1700" b="1"/>
            </a:lvl3pPr>
            <a:lvl4pPr marL="1318691" indent="0">
              <a:buNone/>
              <a:defRPr sz="1500" b="1"/>
            </a:lvl4pPr>
            <a:lvl5pPr marL="1758255" indent="0">
              <a:buNone/>
              <a:defRPr sz="1500" b="1"/>
            </a:lvl5pPr>
            <a:lvl6pPr marL="2197819" indent="0">
              <a:buNone/>
              <a:defRPr sz="1500" b="1"/>
            </a:lvl6pPr>
            <a:lvl7pPr marL="2637382" indent="0">
              <a:buNone/>
              <a:defRPr sz="1500" b="1"/>
            </a:lvl7pPr>
            <a:lvl8pPr marL="3076946" indent="0">
              <a:buNone/>
              <a:defRPr sz="1500" b="1"/>
            </a:lvl8pPr>
            <a:lvl9pPr marL="3516510" indent="0">
              <a:buNone/>
              <a:defRPr sz="15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1812397"/>
            <a:ext cx="4041775" cy="329274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08F0-4A2D-4D39-BC92-E545D2134DAD}" type="datetime1">
              <a:rPr lang="fr-FR" smtClean="0"/>
              <a:pPr/>
              <a:t>29/09/2021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B82C-C57B-4946-962E-E6550FBB94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BBA1-9278-4D8D-8D4E-ED868105FFA5}" type="datetime1">
              <a:rPr lang="fr-FR" smtClean="0"/>
              <a:pPr/>
              <a:t>29/09/2021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B82C-C57B-4946-962E-E6550FBB94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8E09-4460-438F-8A30-9F89E2D120F5}" type="datetime1">
              <a:rPr lang="fr-FR" smtClean="0"/>
              <a:pPr/>
              <a:t>29/09/2021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B82C-C57B-4946-962E-E6550FBB94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39564" indent="0">
              <a:buNone/>
              <a:defRPr sz="1100"/>
            </a:lvl2pPr>
            <a:lvl3pPr marL="879127" indent="0">
              <a:buNone/>
              <a:defRPr sz="1000"/>
            </a:lvl3pPr>
            <a:lvl4pPr marL="1318691" indent="0">
              <a:buNone/>
              <a:defRPr sz="800"/>
            </a:lvl4pPr>
            <a:lvl5pPr marL="1758255" indent="0">
              <a:buNone/>
              <a:defRPr sz="800"/>
            </a:lvl5pPr>
            <a:lvl6pPr marL="2197819" indent="0">
              <a:buNone/>
              <a:defRPr sz="800"/>
            </a:lvl6pPr>
            <a:lvl7pPr marL="2637382" indent="0">
              <a:buNone/>
              <a:defRPr sz="800"/>
            </a:lvl7pPr>
            <a:lvl8pPr marL="3076946" indent="0">
              <a:buNone/>
              <a:defRPr sz="800"/>
            </a:lvl8pPr>
            <a:lvl9pPr marL="3516510" indent="0">
              <a:buNone/>
              <a:defRPr sz="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4467-5927-409A-A3FA-14B58E899E06}" type="datetime1">
              <a:rPr lang="fr-FR" smtClean="0"/>
              <a:pPr/>
              <a:t>29/09/2021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B82C-C57B-4946-962E-E6550FBB94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510647"/>
            <a:ext cx="5486400" cy="3429000"/>
          </a:xfrm>
        </p:spPr>
        <p:txBody>
          <a:bodyPr/>
          <a:lstStyle>
            <a:lvl1pPr marL="0" indent="0">
              <a:buNone/>
              <a:defRPr sz="3100"/>
            </a:lvl1pPr>
            <a:lvl2pPr marL="439564" indent="0">
              <a:buNone/>
              <a:defRPr sz="2700"/>
            </a:lvl2pPr>
            <a:lvl3pPr marL="879127" indent="0">
              <a:buNone/>
              <a:defRPr sz="2300"/>
            </a:lvl3pPr>
            <a:lvl4pPr marL="1318691" indent="0">
              <a:buNone/>
              <a:defRPr sz="2000"/>
            </a:lvl4pPr>
            <a:lvl5pPr marL="1758255" indent="0">
              <a:buNone/>
              <a:defRPr sz="2000"/>
            </a:lvl5pPr>
            <a:lvl6pPr marL="2197819" indent="0">
              <a:buNone/>
              <a:defRPr sz="2000"/>
            </a:lvl6pPr>
            <a:lvl7pPr marL="2637382" indent="0">
              <a:buNone/>
              <a:defRPr sz="2000"/>
            </a:lvl7pPr>
            <a:lvl8pPr marL="3076946" indent="0">
              <a:buNone/>
              <a:defRPr sz="2000"/>
            </a:lvl8pPr>
            <a:lvl9pPr marL="351651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39564" indent="0">
              <a:buNone/>
              <a:defRPr sz="1100"/>
            </a:lvl2pPr>
            <a:lvl3pPr marL="879127" indent="0">
              <a:buNone/>
              <a:defRPr sz="1000"/>
            </a:lvl3pPr>
            <a:lvl4pPr marL="1318691" indent="0">
              <a:buNone/>
              <a:defRPr sz="800"/>
            </a:lvl4pPr>
            <a:lvl5pPr marL="1758255" indent="0">
              <a:buNone/>
              <a:defRPr sz="800"/>
            </a:lvl5pPr>
            <a:lvl6pPr marL="2197819" indent="0">
              <a:buNone/>
              <a:defRPr sz="800"/>
            </a:lvl6pPr>
            <a:lvl7pPr marL="2637382" indent="0">
              <a:buNone/>
              <a:defRPr sz="800"/>
            </a:lvl7pPr>
            <a:lvl8pPr marL="3076946" indent="0">
              <a:buNone/>
              <a:defRPr sz="800"/>
            </a:lvl8pPr>
            <a:lvl9pPr marL="3516510" indent="0">
              <a:buNone/>
              <a:defRPr sz="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009B-CBA5-4FD5-81F7-E6CEEAC192EF}" type="datetime1">
              <a:rPr lang="fr-FR" smtClean="0"/>
              <a:pPr/>
              <a:t>29/09/2021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B82C-C57B-4946-962E-E6550FBB94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26" Type="http://schemas.openxmlformats.org/officeDocument/2006/relationships/image" Target="../media/image14.png"/><Relationship Id="rId39" Type="http://schemas.openxmlformats.org/officeDocument/2006/relationships/image" Target="../media/image27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9.png"/><Relationship Id="rId34" Type="http://schemas.openxmlformats.org/officeDocument/2006/relationships/image" Target="../media/image22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33" Type="http://schemas.openxmlformats.org/officeDocument/2006/relationships/image" Target="../media/image21.png"/><Relationship Id="rId38" Type="http://schemas.openxmlformats.org/officeDocument/2006/relationships/image" Target="../media/image26.e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2.png"/><Relationship Id="rId32" Type="http://schemas.openxmlformats.org/officeDocument/2006/relationships/image" Target="../media/image20.png"/><Relationship Id="rId37" Type="http://schemas.openxmlformats.org/officeDocument/2006/relationships/image" Target="../media/image25.png"/><Relationship Id="rId40" Type="http://schemas.openxmlformats.org/officeDocument/2006/relationships/image" Target="../media/image28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28" Type="http://schemas.openxmlformats.org/officeDocument/2006/relationships/image" Target="../media/image16.png"/><Relationship Id="rId36" Type="http://schemas.openxmlformats.org/officeDocument/2006/relationships/image" Target="../media/image24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7.png"/><Relationship Id="rId31" Type="http://schemas.openxmlformats.org/officeDocument/2006/relationships/image" Target="../media/image19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Relationship Id="rId27" Type="http://schemas.openxmlformats.org/officeDocument/2006/relationships/image" Target="../media/image15.png"/><Relationship Id="rId30" Type="http://schemas.openxmlformats.org/officeDocument/2006/relationships/image" Target="../media/image18.png"/><Relationship Id="rId35" Type="http://schemas.openxmlformats.org/officeDocument/2006/relationships/image" Target="../media/image2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1" y="228866"/>
            <a:ext cx="8229600" cy="952500"/>
          </a:xfrm>
          <a:prstGeom prst="rect">
            <a:avLst/>
          </a:prstGeom>
        </p:spPr>
        <p:txBody>
          <a:bodyPr vert="horz" lIns="87913" tIns="43957" rIns="87913" bIns="43957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333500"/>
            <a:ext cx="8229600" cy="3771636"/>
          </a:xfrm>
          <a:prstGeom prst="rect">
            <a:avLst/>
          </a:prstGeom>
        </p:spPr>
        <p:txBody>
          <a:bodyPr vert="horz" lIns="87913" tIns="43957" rIns="87913" bIns="43957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87913" tIns="43957" rIns="87913" bIns="4395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47C03-3E52-426F-B44C-3473897C5353}" type="datetime1">
              <a:rPr lang="fr-FR" smtClean="0"/>
              <a:pPr/>
              <a:t>29/09/2021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1" y="5296959"/>
            <a:ext cx="2895600" cy="304271"/>
          </a:xfrm>
          <a:prstGeom prst="rect">
            <a:avLst/>
          </a:prstGeom>
        </p:spPr>
        <p:txBody>
          <a:bodyPr vert="horz" lIns="87913" tIns="43957" rIns="87913" bIns="4395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87913" tIns="43957" rIns="87913" bIns="4395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3B82C-C57B-4946-962E-E6550FBB94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879127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9673" indent="-329673" algn="l" defTabSz="879127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14291" indent="-274727" algn="l" defTabSz="87912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8909" indent="-219782" algn="l" defTabSz="87912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38473" indent="-219782" algn="l" defTabSz="87912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78037" indent="-219782" algn="l" defTabSz="87912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17600" indent="-219782" algn="l" defTabSz="8791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164" indent="-219782" algn="l" defTabSz="8791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728" indent="-219782" algn="l" defTabSz="8791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36292" indent="-219782" algn="l" defTabSz="8791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79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64" algn="l" defTabSz="879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127" algn="l" defTabSz="879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691" algn="l" defTabSz="879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255" algn="l" defTabSz="879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819" algn="l" defTabSz="879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382" algn="l" defTabSz="879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6946" algn="l" defTabSz="879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510" algn="l" defTabSz="879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578166" y="372806"/>
            <a:ext cx="5016500" cy="21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13" tIns="43957" rIns="87913" bIns="43957"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1561" y="129001"/>
            <a:ext cx="7560925" cy="535049"/>
          </a:xfrm>
          <a:prstGeom prst="rect">
            <a:avLst/>
          </a:prstGeom>
          <a:noFill/>
          <a:ln>
            <a:noFill/>
          </a:ln>
        </p:spPr>
        <p:txBody>
          <a:bodyPr vert="horz" wrap="square" lIns="87913" tIns="43957" rIns="87913" bIns="43957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=""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4251" y="735000"/>
            <a:ext cx="8799538" cy="4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7913" tIns="43957" rIns="87913" bIns="439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=""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78166" y="372806"/>
            <a:ext cx="5016500" cy="21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13" tIns="43957" rIns="87913" bIns="43957"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165603" y="5169001"/>
            <a:ext cx="117626" cy="21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3957" rIns="87913" bIns="43957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Box 34">
            <a:extLst>
              <a:ext uri="{FF2B5EF4-FFF2-40B4-BE49-F238E27FC236}">
                <a16:creationId xmlns=""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13030" y="5169001"/>
            <a:ext cx="329222" cy="21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913" tIns="43957" rIns="0" bIns="43957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</a:pPr>
              <a:t>‹N°›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65"/>
          <p:cNvPicPr>
            <a:picLocks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90" y="-179920"/>
            <a:ext cx="1567115" cy="1095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4A98235A-908E-9E4D-97CE-A7BE035FCD9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280" y="5488265"/>
            <a:ext cx="1224342" cy="88266"/>
          </a:xfrm>
          <a:prstGeom prst="rect">
            <a:avLst/>
          </a:prstGeom>
        </p:spPr>
      </p:pic>
      <p:grpSp>
        <p:nvGrpSpPr>
          <p:cNvPr id="3" name="Group 68">
            <a:extLst>
              <a:ext uri="{FF2B5EF4-FFF2-40B4-BE49-F238E27FC236}">
                <a16:creationId xmlns="" xmlns:a16="http://schemas.microsoft.com/office/drawing/2014/main" id="{9E72F4FA-AA84-3845-A45E-1DF449D7C0F2}"/>
              </a:ext>
            </a:extLst>
          </p:cNvPr>
          <p:cNvGrpSpPr/>
          <p:nvPr userDrawn="1"/>
        </p:nvGrpSpPr>
        <p:grpSpPr>
          <a:xfrm>
            <a:off x="169554" y="5474780"/>
            <a:ext cx="7201866" cy="120096"/>
            <a:chOff x="1076500" y="4469696"/>
            <a:chExt cx="9628745" cy="144114"/>
          </a:xfrm>
        </p:grpSpPr>
        <p:pic>
          <p:nvPicPr>
            <p:cNvPr id="70" name="Picture 69" descr="de.png">
              <a:extLst>
                <a:ext uri="{FF2B5EF4-FFF2-40B4-BE49-F238E27FC236}">
                  <a16:creationId xmlns="" xmlns:a16="http://schemas.microsoft.com/office/drawing/2014/main" id="{E044A2EC-38AD-874D-8B46-906925A670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at.png">
              <a:extLst>
                <a:ext uri="{FF2B5EF4-FFF2-40B4-BE49-F238E27FC236}">
                  <a16:creationId xmlns="" xmlns:a16="http://schemas.microsoft.com/office/drawing/2014/main" id="{C56C0BB1-C835-034A-8033-0886C0CAD1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be.png">
              <a:extLst>
                <a:ext uri="{FF2B5EF4-FFF2-40B4-BE49-F238E27FC236}">
                  <a16:creationId xmlns="" xmlns:a16="http://schemas.microsoft.com/office/drawing/2014/main" id="{0C76739E-E31E-2641-8E97-919E0DEBA2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dk.png">
              <a:extLst>
                <a:ext uri="{FF2B5EF4-FFF2-40B4-BE49-F238E27FC236}">
                  <a16:creationId xmlns="" xmlns:a16="http://schemas.microsoft.com/office/drawing/2014/main" id="{9CA97FFC-CDBE-244D-A003-136FE16507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es.png">
              <a:extLst>
                <a:ext uri="{FF2B5EF4-FFF2-40B4-BE49-F238E27FC236}">
                  <a16:creationId xmlns="" xmlns:a16="http://schemas.microsoft.com/office/drawing/2014/main" id="{B17730C2-E184-364B-A859-505111F77C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ee.png">
              <a:extLst>
                <a:ext uri="{FF2B5EF4-FFF2-40B4-BE49-F238E27FC236}">
                  <a16:creationId xmlns="" xmlns:a16="http://schemas.microsoft.com/office/drawing/2014/main" id="{CBEEBDC9-F82C-C542-968E-0699D48E99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fi.png">
              <a:extLst>
                <a:ext uri="{FF2B5EF4-FFF2-40B4-BE49-F238E27FC236}">
                  <a16:creationId xmlns="" xmlns:a16="http://schemas.microsoft.com/office/drawing/2014/main" id="{656AADB3-0160-E246-91E9-6F14C35E37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fr.png">
              <a:extLst>
                <a:ext uri="{FF2B5EF4-FFF2-40B4-BE49-F238E27FC236}">
                  <a16:creationId xmlns="" xmlns:a16="http://schemas.microsoft.com/office/drawing/2014/main" id="{95815962-FBFF-4E43-90AF-A555212064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gr.png">
              <a:extLst>
                <a:ext uri="{FF2B5EF4-FFF2-40B4-BE49-F238E27FC236}">
                  <a16:creationId xmlns="" xmlns:a16="http://schemas.microsoft.com/office/drawing/2014/main" id="{21E1ADE8-7FBD-0646-A61B-CB9767EF32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hu.png">
              <a:extLst>
                <a:ext uri="{FF2B5EF4-FFF2-40B4-BE49-F238E27FC236}">
                  <a16:creationId xmlns="" xmlns:a16="http://schemas.microsoft.com/office/drawing/2014/main" id="{D8155EAB-1225-4049-8904-31D87A6B3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ie.png">
              <a:extLst>
                <a:ext uri="{FF2B5EF4-FFF2-40B4-BE49-F238E27FC236}">
                  <a16:creationId xmlns="" xmlns:a16="http://schemas.microsoft.com/office/drawing/2014/main" id="{EF04B81C-2531-C14D-A87E-D44A15F473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it.png">
              <a:extLst>
                <a:ext uri="{FF2B5EF4-FFF2-40B4-BE49-F238E27FC236}">
                  <a16:creationId xmlns="" xmlns:a16="http://schemas.microsoft.com/office/drawing/2014/main" id="{95328A20-A885-4C43-A058-B369E1ADDA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lu.png">
              <a:extLst>
                <a:ext uri="{FF2B5EF4-FFF2-40B4-BE49-F238E27FC236}">
                  <a16:creationId xmlns="" xmlns:a16="http://schemas.microsoft.com/office/drawing/2014/main" id="{D3E97139-4C26-4E4D-A683-341E663982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no.png">
              <a:extLst>
                <a:ext uri="{FF2B5EF4-FFF2-40B4-BE49-F238E27FC236}">
                  <a16:creationId xmlns="" xmlns:a16="http://schemas.microsoft.com/office/drawing/2014/main" id="{324D22DC-D816-1243-B082-8865DB1962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nl.png">
              <a:extLst>
                <a:ext uri="{FF2B5EF4-FFF2-40B4-BE49-F238E27FC236}">
                  <a16:creationId xmlns="" xmlns:a16="http://schemas.microsoft.com/office/drawing/2014/main" id="{3D07C25D-2917-F84E-A8AC-12F4CD4668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pl.png">
              <a:extLst>
                <a:ext uri="{FF2B5EF4-FFF2-40B4-BE49-F238E27FC236}">
                  <a16:creationId xmlns="" xmlns:a16="http://schemas.microsoft.com/office/drawing/2014/main" id="{B33D011E-EDFE-6C47-90B7-8E838D0A59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pt.png">
              <a:extLst>
                <a:ext uri="{FF2B5EF4-FFF2-40B4-BE49-F238E27FC236}">
                  <a16:creationId xmlns="" xmlns:a16="http://schemas.microsoft.com/office/drawing/2014/main" id="{E26A8BCE-FE5B-0B4B-97B7-B953C77F0F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z.png">
              <a:extLst>
                <a:ext uri="{FF2B5EF4-FFF2-40B4-BE49-F238E27FC236}">
                  <a16:creationId xmlns="" xmlns:a16="http://schemas.microsoft.com/office/drawing/2014/main" id="{EA3C71A0-92F6-5449-B7A5-EE98B2C610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ro.png">
              <a:extLst>
                <a:ext uri="{FF2B5EF4-FFF2-40B4-BE49-F238E27FC236}">
                  <a16:creationId xmlns="" xmlns:a16="http://schemas.microsoft.com/office/drawing/2014/main" id="{4B9F4E5B-7A64-F841-A279-D97A9EDF1F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se.png">
              <a:extLst>
                <a:ext uri="{FF2B5EF4-FFF2-40B4-BE49-F238E27FC236}">
                  <a16:creationId xmlns="" xmlns:a16="http://schemas.microsoft.com/office/drawing/2014/main" id="{DDB1648C-F873-6749-A640-4082AF751D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 descr="ch.png">
              <a:extLst>
                <a:ext uri="{FF2B5EF4-FFF2-40B4-BE49-F238E27FC236}">
                  <a16:creationId xmlns="" xmlns:a16="http://schemas.microsoft.com/office/drawing/2014/main" id="{CDF58799-0634-5441-BED0-EA59E1AB37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uk.png">
              <a:extLst>
                <a:ext uri="{FF2B5EF4-FFF2-40B4-BE49-F238E27FC236}">
                  <a16:creationId xmlns="" xmlns:a16="http://schemas.microsoft.com/office/drawing/2014/main" id="{98203A33-83F3-EF48-9824-219DF5D693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2" name="Picture 91">
              <a:extLst>
                <a:ext uri="{FF2B5EF4-FFF2-40B4-BE49-F238E27FC236}">
                  <a16:creationId xmlns="" xmlns:a16="http://schemas.microsoft.com/office/drawing/2014/main" id="{5AF3F362-335A-2842-8023-E7A6D384C6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="" xmlns:a16="http://schemas.microsoft.com/office/drawing/2014/main" id="{4C4F2EF4-11EA-364F-BAF7-246B7CF1C8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4" name="Picture 93" descr="ca.png">
              <a:extLst>
                <a:ext uri="{FF2B5EF4-FFF2-40B4-BE49-F238E27FC236}">
                  <a16:creationId xmlns="" xmlns:a16="http://schemas.microsoft.com/office/drawing/2014/main" id="{DED3E4FD-F737-FA46-85D9-21C9604F0B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Picture 94" descr="si.png">
              <a:extLst>
                <a:ext uri="{FF2B5EF4-FFF2-40B4-BE49-F238E27FC236}">
                  <a16:creationId xmlns="" xmlns:a16="http://schemas.microsoft.com/office/drawing/2014/main" id="{23F56142-1525-C14D-B747-95D034DF0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just" rtl="0" fontAlgn="base">
        <a:spcBef>
          <a:spcPct val="0"/>
        </a:spcBef>
        <a:spcAft>
          <a:spcPct val="0"/>
        </a:spcAft>
        <a:defRPr lang="en-GB" sz="29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5pPr>
      <a:lvl6pPr marL="424003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6pPr>
      <a:lvl7pPr marL="848006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7pPr>
      <a:lvl8pPr marL="1272009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8pPr>
      <a:lvl9pPr marL="1696012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7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51187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7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0539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7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859605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7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413813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7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227135" indent="-38867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00">
          <a:solidFill>
            <a:schemeClr val="bg2"/>
          </a:solidFill>
          <a:latin typeface="+mn-lt"/>
        </a:defRPr>
      </a:lvl6pPr>
      <a:lvl7pPr marL="3651138" indent="-38867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00">
          <a:solidFill>
            <a:schemeClr val="bg2"/>
          </a:solidFill>
          <a:latin typeface="+mn-lt"/>
        </a:defRPr>
      </a:lvl7pPr>
      <a:lvl8pPr marL="4075141" indent="-38867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00">
          <a:solidFill>
            <a:schemeClr val="bg2"/>
          </a:solidFill>
          <a:latin typeface="+mn-lt"/>
        </a:defRPr>
      </a:lvl8pPr>
      <a:lvl9pPr marL="4499144" indent="-38867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4800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4003" algn="l" defTabSz="84800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8006" algn="l" defTabSz="84800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2009" algn="l" defTabSz="84800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6012" algn="l" defTabSz="84800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0016" algn="l" defTabSz="84800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4019" algn="l" defTabSz="84800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68022" algn="l" defTabSz="84800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92025" algn="l" defTabSz="84800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7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7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7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4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76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34.png"/><Relationship Id="rId7" Type="http://schemas.openxmlformats.org/officeDocument/2006/relationships/image" Target="../media/image5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81.pn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84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3.png"/><Relationship Id="rId7" Type="http://schemas.openxmlformats.org/officeDocument/2006/relationships/image" Target="../media/image88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0.jpeg"/><Relationship Id="rId7" Type="http://schemas.openxmlformats.org/officeDocument/2006/relationships/image" Target="../media/image3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3" Type="http://schemas.openxmlformats.org/officeDocument/2006/relationships/image" Target="../media/image102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34.png"/><Relationship Id="rId15" Type="http://schemas.openxmlformats.org/officeDocument/2006/relationships/image" Target="../media/image112.png"/><Relationship Id="rId10" Type="http://schemas.openxmlformats.org/officeDocument/2006/relationships/image" Target="../media/image107.png"/><Relationship Id="rId4" Type="http://schemas.openxmlformats.org/officeDocument/2006/relationships/image" Target="../media/image33.png"/><Relationship Id="rId9" Type="http://schemas.openxmlformats.org/officeDocument/2006/relationships/image" Target="../media/image106.png"/><Relationship Id="rId14" Type="http://schemas.openxmlformats.org/officeDocument/2006/relationships/image" Target="../media/image1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4.png"/><Relationship Id="rId4" Type="http://schemas.openxmlformats.org/officeDocument/2006/relationships/image" Target="../media/image11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5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1.jpeg"/><Relationship Id="rId4" Type="http://schemas.openxmlformats.org/officeDocument/2006/relationships/image" Target="../media/image13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1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4.png"/><Relationship Id="rId7" Type="http://schemas.openxmlformats.org/officeDocument/2006/relationships/image" Target="../media/image5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44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6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55.png"/><Relationship Id="rId4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IMG_20210926_1132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947899" y="1390944"/>
            <a:ext cx="4729840" cy="3090921"/>
          </a:xfrm>
          <a:prstGeom prst="rect">
            <a:avLst/>
          </a:prstGeom>
        </p:spPr>
      </p:pic>
      <p:pic>
        <p:nvPicPr>
          <p:cNvPr id="6" name="Image 5" descr="ESA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71419"/>
            <a:ext cx="1357322" cy="469884"/>
          </a:xfrm>
          <a:prstGeom prst="rect">
            <a:avLst/>
          </a:prstGeom>
        </p:spPr>
      </p:pic>
      <p:pic>
        <p:nvPicPr>
          <p:cNvPr id="4" name="Image 3" descr="flag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220" y="5429269"/>
            <a:ext cx="6824234" cy="1489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00892" y="5381972"/>
            <a:ext cx="3500462" cy="258050"/>
          </a:xfrm>
          <a:prstGeom prst="rect">
            <a:avLst/>
          </a:prstGeom>
          <a:noFill/>
        </p:spPr>
        <p:txBody>
          <a:bodyPr wrap="square" lIns="87913" tIns="43957" rIns="87913" bIns="43957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sym typeface="Wingdings" pitchFamily="2" charset="2"/>
              </a:rPr>
              <a:t> THE EUROPEAN SPACE AGENCY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57158" y="357170"/>
            <a:ext cx="63579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solidFill>
                  <a:schemeClr val="bg1"/>
                </a:solidFill>
                <a:latin typeface="Bahnschrift SemiBold" pitchFamily="34" charset="0"/>
              </a:rPr>
              <a:t>LC-SAT</a:t>
            </a:r>
          </a:p>
          <a:p>
            <a:r>
              <a:rPr lang="fr-FR" sz="4800" b="1" dirty="0" smtClean="0">
                <a:solidFill>
                  <a:schemeClr val="bg1"/>
                </a:solidFill>
                <a:latin typeface="Bahnschrift SemiBold" pitchFamily="34" charset="0"/>
              </a:rPr>
              <a:t>EUROPEAN FINAL</a:t>
            </a:r>
            <a:endParaRPr lang="fr-FR" sz="4800" b="1" dirty="0">
              <a:solidFill>
                <a:schemeClr val="bg1"/>
              </a:solidFill>
              <a:latin typeface="Bahnschrift SemiBold" pitchFamily="34" charset="0"/>
            </a:endParaRPr>
          </a:p>
        </p:txBody>
      </p:sp>
      <p:pic>
        <p:nvPicPr>
          <p:cNvPr id="9" name="Image 8" descr="franc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202" y="1962086"/>
            <a:ext cx="1835568" cy="1835568"/>
          </a:xfrm>
          <a:prstGeom prst="rect">
            <a:avLst/>
          </a:prstGeom>
        </p:spPr>
      </p:pic>
      <p:pic>
        <p:nvPicPr>
          <p:cNvPr id="10" name="Image 9" descr="Cansat_key_visual_pillar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2214558"/>
            <a:ext cx="1434795" cy="1437037"/>
          </a:xfrm>
          <a:prstGeom prst="rect">
            <a:avLst/>
          </a:prstGeom>
        </p:spPr>
      </p:pic>
      <p:pic>
        <p:nvPicPr>
          <p:cNvPr id="11" name="Image 10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0" y="2571748"/>
            <a:ext cx="1968734" cy="2071702"/>
          </a:xfrm>
          <a:prstGeom prst="rect">
            <a:avLst/>
          </a:prstGeom>
        </p:spPr>
      </p:pic>
      <p:pic>
        <p:nvPicPr>
          <p:cNvPr id="13" name="Image 12" descr="ESERO_logo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596" y="3714756"/>
            <a:ext cx="2357454" cy="1412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ESA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71419"/>
            <a:ext cx="1357322" cy="469884"/>
          </a:xfrm>
          <a:prstGeom prst="rect">
            <a:avLst/>
          </a:prstGeom>
        </p:spPr>
      </p:pic>
      <p:pic>
        <p:nvPicPr>
          <p:cNvPr id="4" name="Image 3" descr="fla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20" y="5429269"/>
            <a:ext cx="6824234" cy="1489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00892" y="5381972"/>
            <a:ext cx="3500462" cy="258050"/>
          </a:xfrm>
          <a:prstGeom prst="rect">
            <a:avLst/>
          </a:prstGeom>
          <a:noFill/>
        </p:spPr>
        <p:txBody>
          <a:bodyPr wrap="square" lIns="87913" tIns="43957" rIns="87913" bIns="43957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sym typeface="Wingdings" pitchFamily="2" charset="2"/>
              </a:rPr>
              <a:t> THE EUROPEAN SPACE AGENCY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1161" y="68029"/>
            <a:ext cx="2234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  <a:latin typeface="Bahnschrift SemiBold" pitchFamily="34" charset="0"/>
              </a:rPr>
              <a:t>Hardware</a:t>
            </a:r>
            <a:endParaRPr lang="en-GB" sz="54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pic>
        <p:nvPicPr>
          <p:cNvPr id="9" name="Image 8" descr="right-drawn-arr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561335" flipH="1" flipV="1">
            <a:off x="5516845" y="2499954"/>
            <a:ext cx="1521350" cy="1521350"/>
          </a:xfrm>
          <a:prstGeom prst="rect">
            <a:avLst/>
          </a:prstGeom>
        </p:spPr>
      </p:pic>
      <p:pic>
        <p:nvPicPr>
          <p:cNvPr id="10" name="Image 9" descr="right-drawn-arr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914130" flipH="1" flipV="1">
            <a:off x="1941690" y="878201"/>
            <a:ext cx="1521350" cy="1521350"/>
          </a:xfrm>
          <a:prstGeom prst="rect">
            <a:avLst/>
          </a:prstGeom>
        </p:spPr>
      </p:pic>
      <p:pic>
        <p:nvPicPr>
          <p:cNvPr id="11" name="Image 10" descr="up-arro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3608" y="1549308"/>
            <a:ext cx="736274" cy="736274"/>
          </a:xfrm>
          <a:prstGeom prst="rect">
            <a:avLst/>
          </a:prstGeom>
        </p:spPr>
      </p:pic>
      <p:pic>
        <p:nvPicPr>
          <p:cNvPr id="12" name="Image 11" descr="up-arro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6500826" y="1214426"/>
            <a:ext cx="736274" cy="736274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12170" y="2406564"/>
            <a:ext cx="26244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Same advantages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as the CM4.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Simpler to use.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Doesn’t need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a PCB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Energy efficient</a:t>
            </a:r>
            <a:endParaRPr lang="en-GB" sz="40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286511" y="1950700"/>
            <a:ext cx="2159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Less powerful</a:t>
            </a:r>
            <a:endParaRPr lang="en-GB" sz="40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pic>
        <p:nvPicPr>
          <p:cNvPr id="15" name="Image 14" descr="RASP_PI_ZERO_0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786843">
            <a:off x="2496795" y="1142760"/>
            <a:ext cx="4388852" cy="2590435"/>
          </a:xfrm>
          <a:prstGeom prst="rect">
            <a:avLst/>
          </a:prstGeom>
        </p:spPr>
      </p:pic>
      <p:pic>
        <p:nvPicPr>
          <p:cNvPr id="17" name="Image 16" descr="right-drawn-arro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530944">
            <a:off x="4106996" y="4035570"/>
            <a:ext cx="1107891" cy="1107891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5389620" y="4357698"/>
            <a:ext cx="19720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Raspberry Pi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Zero W</a:t>
            </a:r>
            <a:endParaRPr lang="en-GB" sz="40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001024" y="1142988"/>
            <a:ext cx="857256" cy="35394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10 / 20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9" name="Image 18" descr="speaker-filled-audio-too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86710" y="630780"/>
            <a:ext cx="357190" cy="357190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8143900" y="630780"/>
            <a:ext cx="928694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chemeClr val="bg1"/>
                </a:solidFill>
                <a:latin typeface="Bahnschrift SemiBold" pitchFamily="34" charset="0"/>
              </a:rPr>
              <a:t>Titouan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ESA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71419"/>
            <a:ext cx="1357322" cy="469884"/>
          </a:xfrm>
          <a:prstGeom prst="rect">
            <a:avLst/>
          </a:prstGeom>
        </p:spPr>
      </p:pic>
      <p:pic>
        <p:nvPicPr>
          <p:cNvPr id="4" name="Image 3" descr="fla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20" y="5429269"/>
            <a:ext cx="6824234" cy="1489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00892" y="5381972"/>
            <a:ext cx="3500462" cy="258050"/>
          </a:xfrm>
          <a:prstGeom prst="rect">
            <a:avLst/>
          </a:prstGeom>
          <a:noFill/>
        </p:spPr>
        <p:txBody>
          <a:bodyPr wrap="square" lIns="87913" tIns="43957" rIns="87913" bIns="43957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sym typeface="Wingdings" pitchFamily="2" charset="2"/>
              </a:rPr>
              <a:t> THE EUROPEAN SPACE AGENCY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1161" y="68029"/>
            <a:ext cx="3743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Bahnschrift SemiBold" pitchFamily="34" charset="0"/>
              </a:rPr>
              <a:t>Electrical design</a:t>
            </a:r>
            <a:endParaRPr lang="en-GB" sz="54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pic>
        <p:nvPicPr>
          <p:cNvPr id="9" name="Image 8" descr="carte-me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1214426"/>
            <a:ext cx="1643074" cy="1643074"/>
          </a:xfrm>
          <a:prstGeom prst="rect">
            <a:avLst/>
          </a:prstGeom>
        </p:spPr>
      </p:pic>
      <p:pic>
        <p:nvPicPr>
          <p:cNvPr id="10" name="Image 9" descr="capteur-biologiqu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1214426"/>
            <a:ext cx="1714512" cy="1714512"/>
          </a:xfrm>
          <a:prstGeom prst="rect">
            <a:avLst/>
          </a:prstGeom>
        </p:spPr>
      </p:pic>
      <p:pic>
        <p:nvPicPr>
          <p:cNvPr id="11" name="Image 10" descr="up-arrow(1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3714744" y="285732"/>
            <a:ext cx="2357454" cy="2357454"/>
          </a:xfrm>
          <a:prstGeom prst="rect">
            <a:avLst/>
          </a:prstGeom>
        </p:spPr>
      </p:pic>
      <p:pic>
        <p:nvPicPr>
          <p:cNvPr id="12" name="Image 11" descr="up-arrow(1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2857488" y="1571616"/>
            <a:ext cx="2357454" cy="2357454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3421279" y="1834214"/>
            <a:ext cx="2079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Bahnschrift SemiBold" pitchFamily="34" charset="0"/>
              </a:rPr>
              <a:t>I²C Protocol</a:t>
            </a:r>
            <a:endParaRPr lang="en-GB" sz="44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pic>
        <p:nvPicPr>
          <p:cNvPr id="15" name="Image 14" descr="contour-dessine-main-fleche-gauch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3714744" y="3000376"/>
            <a:ext cx="1428760" cy="142876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714348" y="4405982"/>
            <a:ext cx="7398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ahnschrift SemiBold" pitchFamily="34" charset="0"/>
              </a:rPr>
              <a:t>Allows components to communicate directly.</a:t>
            </a:r>
            <a:endParaRPr lang="en-GB" sz="28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001024" y="1142988"/>
            <a:ext cx="857256" cy="35394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11 / 20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7" name="Image 16" descr="speaker-filled-audio-too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86710" y="642922"/>
            <a:ext cx="357190" cy="35719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8143900" y="642922"/>
            <a:ext cx="928694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chemeClr val="bg1"/>
                </a:solidFill>
                <a:latin typeface="Bahnschrift SemiBold" pitchFamily="34" charset="0"/>
              </a:rPr>
              <a:t>Titouan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ESA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71419"/>
            <a:ext cx="1357322" cy="469884"/>
          </a:xfrm>
          <a:prstGeom prst="rect">
            <a:avLst/>
          </a:prstGeom>
        </p:spPr>
      </p:pic>
      <p:pic>
        <p:nvPicPr>
          <p:cNvPr id="4" name="Image 3" descr="fla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20" y="5429269"/>
            <a:ext cx="6824234" cy="1489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00892" y="5381972"/>
            <a:ext cx="3500462" cy="258050"/>
          </a:xfrm>
          <a:prstGeom prst="rect">
            <a:avLst/>
          </a:prstGeom>
          <a:noFill/>
        </p:spPr>
        <p:txBody>
          <a:bodyPr wrap="square" lIns="87913" tIns="43957" rIns="87913" bIns="43957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sym typeface="Wingdings" pitchFamily="2" charset="2"/>
              </a:rPr>
              <a:t> THE EUROPEAN SPACE AGENCY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1161" y="68029"/>
            <a:ext cx="2153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  <a:latin typeface="Bahnschrift SemiBold" pitchFamily="34" charset="0"/>
              </a:rPr>
              <a:t>Structure</a:t>
            </a:r>
            <a:endParaRPr lang="en-GB" sz="54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pic>
        <p:nvPicPr>
          <p:cNvPr id="15" name="Image 14" descr="structu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1714492"/>
            <a:ext cx="3358571" cy="3200743"/>
          </a:xfrm>
          <a:prstGeom prst="rect">
            <a:avLst/>
          </a:prstGeom>
        </p:spPr>
      </p:pic>
      <p:pic>
        <p:nvPicPr>
          <p:cNvPr id="17" name="Image 16" descr="engineeri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7888" y="1728609"/>
            <a:ext cx="1214446" cy="1214446"/>
          </a:xfrm>
          <a:prstGeom prst="rect">
            <a:avLst/>
          </a:prstGeom>
        </p:spPr>
      </p:pic>
      <p:pic>
        <p:nvPicPr>
          <p:cNvPr id="18" name="Image 17" descr="right-drawn-arro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4760170" flipH="1">
            <a:off x="1649852" y="721170"/>
            <a:ext cx="1827045" cy="1827045"/>
          </a:xfrm>
          <a:prstGeom prst="rect">
            <a:avLst/>
          </a:prstGeom>
        </p:spPr>
      </p:pic>
      <p:pic>
        <p:nvPicPr>
          <p:cNvPr id="19" name="Image 18" descr="right-drawn-arro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8744089">
            <a:off x="5135395" y="3349456"/>
            <a:ext cx="1691453" cy="1691453"/>
          </a:xfrm>
          <a:prstGeom prst="rect">
            <a:avLst/>
          </a:prstGeom>
        </p:spPr>
      </p:pic>
      <p:pic>
        <p:nvPicPr>
          <p:cNvPr id="20" name="Image 19" descr="impression-3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60284" y="1214426"/>
            <a:ext cx="1379216" cy="1379216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600698" y="3300245"/>
            <a:ext cx="15424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Designed 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with </a:t>
            </a:r>
          </a:p>
          <a:p>
            <a:pPr algn="ctr"/>
            <a:r>
              <a:rPr lang="en-GB" sz="2400" b="1" dirty="0" err="1" smtClean="0">
                <a:solidFill>
                  <a:schemeClr val="bg1"/>
                </a:solidFill>
                <a:latin typeface="Bahnschrift SemiBold" pitchFamily="34" charset="0"/>
              </a:rPr>
              <a:t>KidCat</a:t>
            </a:r>
            <a:endParaRPr lang="en-GB" sz="40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143636" y="2571748"/>
            <a:ext cx="16882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Printed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with 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Bio-plastic</a:t>
            </a:r>
            <a:endParaRPr lang="en-GB" sz="40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903358" y="1142988"/>
            <a:ext cx="857256" cy="35394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12 / 20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4" name="Image 13" descr="speaker-filled-audio-too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15272" y="630780"/>
            <a:ext cx="357190" cy="35719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8072462" y="630780"/>
            <a:ext cx="928694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chemeClr val="bg1"/>
                </a:solidFill>
                <a:latin typeface="Bahnschrift SemiBold" pitchFamily="34" charset="0"/>
              </a:rPr>
              <a:t>Titouan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IMG_20210926_0953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1000112"/>
            <a:ext cx="4757048" cy="3571900"/>
          </a:xfrm>
          <a:prstGeom prst="rect">
            <a:avLst/>
          </a:prstGeom>
        </p:spPr>
      </p:pic>
      <p:pic>
        <p:nvPicPr>
          <p:cNvPr id="6" name="Image 5" descr="ESA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71419"/>
            <a:ext cx="1357322" cy="469884"/>
          </a:xfrm>
          <a:prstGeom prst="rect">
            <a:avLst/>
          </a:prstGeom>
        </p:spPr>
      </p:pic>
      <p:pic>
        <p:nvPicPr>
          <p:cNvPr id="4" name="Image 3" descr="flag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220" y="5429269"/>
            <a:ext cx="6824234" cy="1489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00892" y="5381972"/>
            <a:ext cx="3500462" cy="258050"/>
          </a:xfrm>
          <a:prstGeom prst="rect">
            <a:avLst/>
          </a:prstGeom>
          <a:noFill/>
        </p:spPr>
        <p:txBody>
          <a:bodyPr wrap="square" lIns="87913" tIns="43957" rIns="87913" bIns="43957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sym typeface="Wingdings" pitchFamily="2" charset="2"/>
              </a:rPr>
              <a:t> THE EUROPEAN SPACE AGENCY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1161" y="68029"/>
            <a:ext cx="2300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  <a:latin typeface="Bahnschrift SemiBold" pitchFamily="34" charset="0"/>
              </a:rPr>
              <a:t>Parachute</a:t>
            </a:r>
            <a:endParaRPr lang="en-GB" sz="54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pic>
        <p:nvPicPr>
          <p:cNvPr id="17" name="Image 16" descr="engineeri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1714492"/>
            <a:ext cx="1214446" cy="1214446"/>
          </a:xfrm>
          <a:prstGeom prst="rect">
            <a:avLst/>
          </a:prstGeom>
        </p:spPr>
      </p:pic>
      <p:pic>
        <p:nvPicPr>
          <p:cNvPr id="18" name="Image 17" descr="right-drawn-arro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3473138" flipH="1">
            <a:off x="2307148" y="806962"/>
            <a:ext cx="1827045" cy="1827045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357158" y="3071814"/>
            <a:ext cx="16578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Formulas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provided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by GJN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Aerospace</a:t>
            </a:r>
            <a:endParaRPr lang="en-GB" sz="40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001024" y="1142988"/>
            <a:ext cx="857256" cy="35394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13 / 20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Image 11" descr="speaker-filled-audio-too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8148" y="630780"/>
            <a:ext cx="357190" cy="35719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8215338" y="630780"/>
            <a:ext cx="928694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chemeClr val="bg1"/>
                </a:solidFill>
                <a:latin typeface="Bahnschrift SemiBold" pitchFamily="34" charset="0"/>
              </a:rPr>
              <a:t>Titouan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ESA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71419"/>
            <a:ext cx="1357322" cy="469884"/>
          </a:xfrm>
          <a:prstGeom prst="rect">
            <a:avLst/>
          </a:prstGeom>
        </p:spPr>
      </p:pic>
      <p:pic>
        <p:nvPicPr>
          <p:cNvPr id="4" name="Image 3" descr="fla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20" y="5429269"/>
            <a:ext cx="6824234" cy="1489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00892" y="5381972"/>
            <a:ext cx="3500462" cy="258050"/>
          </a:xfrm>
          <a:prstGeom prst="rect">
            <a:avLst/>
          </a:prstGeom>
          <a:noFill/>
        </p:spPr>
        <p:txBody>
          <a:bodyPr wrap="square" lIns="87913" tIns="43957" rIns="87913" bIns="43957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sym typeface="Wingdings" pitchFamily="2" charset="2"/>
              </a:rPr>
              <a:t> THE EUROPEAN SPACE AGENCY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1161" y="68029"/>
            <a:ext cx="2063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Bahnschrift SemiBold" pitchFamily="34" charset="0"/>
              </a:rPr>
              <a:t>Software</a:t>
            </a:r>
            <a:endParaRPr lang="en-GB" sz="54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pic>
        <p:nvPicPr>
          <p:cNvPr id="8" name="Image 7" descr="ge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1214426"/>
            <a:ext cx="1500198" cy="1500198"/>
          </a:xfrm>
          <a:prstGeom prst="rect">
            <a:avLst/>
          </a:prstGeom>
        </p:spPr>
      </p:pic>
      <p:pic>
        <p:nvPicPr>
          <p:cNvPr id="9" name="Image 8" descr="cm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3214690"/>
            <a:ext cx="1643074" cy="164307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143108" y="1000112"/>
            <a:ext cx="5929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Bahnschrift SemiBold" pitchFamily="34" charset="0"/>
              </a:rPr>
              <a:t>Internal software to communicate commands to sensors.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143108" y="3286128"/>
            <a:ext cx="5929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Bahnschrift SemiBold" pitchFamily="34" charset="0"/>
              </a:rPr>
              <a:t>External software for data processing.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001024" y="1142988"/>
            <a:ext cx="857256" cy="35394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14 / 20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3" name="Image 12" descr="speaker-filled-audio-too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15272" y="630780"/>
            <a:ext cx="357190" cy="35719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8072462" y="630780"/>
            <a:ext cx="1000132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chemeClr val="bg1"/>
                </a:solidFill>
                <a:latin typeface="Bahnschrift SemiBold" pitchFamily="34" charset="0"/>
              </a:rPr>
              <a:t>Thomas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ESA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71419"/>
            <a:ext cx="1357322" cy="469884"/>
          </a:xfrm>
          <a:prstGeom prst="rect">
            <a:avLst/>
          </a:prstGeom>
        </p:spPr>
      </p:pic>
      <p:pic>
        <p:nvPicPr>
          <p:cNvPr id="4" name="Image 3" descr="fla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20" y="5429269"/>
            <a:ext cx="6824234" cy="1489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00892" y="5381972"/>
            <a:ext cx="3500462" cy="258050"/>
          </a:xfrm>
          <a:prstGeom prst="rect">
            <a:avLst/>
          </a:prstGeom>
          <a:noFill/>
        </p:spPr>
        <p:txBody>
          <a:bodyPr wrap="square" lIns="87913" tIns="43957" rIns="87913" bIns="43957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sym typeface="Wingdings" pitchFamily="2" charset="2"/>
              </a:rPr>
              <a:t> THE EUROPEAN SPACE AGENCY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1161" y="68029"/>
            <a:ext cx="3887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sz="3600" b="1" dirty="0" smtClean="0">
                <a:solidFill>
                  <a:schemeClr val="bg1"/>
                </a:solidFill>
                <a:latin typeface="Bahnschrift SemiBold" pitchFamily="34" charset="0"/>
              </a:rPr>
              <a:t>External</a:t>
            </a:r>
            <a:r>
              <a:rPr lang="zh-CN" altLang="fr-FR" sz="3600" b="1" dirty="0" smtClean="0">
                <a:solidFill>
                  <a:schemeClr val="bg1"/>
                </a:solidFill>
                <a:latin typeface="Bahnschrift SemiBold" pitchFamily="34" charset="0"/>
              </a:rPr>
              <a:t> </a:t>
            </a:r>
            <a:r>
              <a:rPr lang="fr-FR" altLang="zh-CN" sz="3600" b="1" dirty="0" smtClean="0">
                <a:solidFill>
                  <a:schemeClr val="bg1"/>
                </a:solidFill>
                <a:latin typeface="Bahnschrift SemiBold" pitchFamily="34" charset="0"/>
              </a:rPr>
              <a:t>software</a:t>
            </a:r>
            <a:endParaRPr lang="zh-CN" altLang="fr-FR" sz="54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pic>
        <p:nvPicPr>
          <p:cNvPr id="8" name="Image 7" descr="computer-scre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500442"/>
            <a:ext cx="1214446" cy="1214446"/>
          </a:xfrm>
          <a:prstGeom prst="rect">
            <a:avLst/>
          </a:prstGeom>
        </p:spPr>
      </p:pic>
      <p:pic>
        <p:nvPicPr>
          <p:cNvPr id="9" name="Image 8" descr="infographi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1214426"/>
            <a:ext cx="1236340" cy="1236340"/>
          </a:xfrm>
          <a:prstGeom prst="rect">
            <a:avLst/>
          </a:prstGeom>
        </p:spPr>
      </p:pic>
      <p:pic>
        <p:nvPicPr>
          <p:cNvPr id="10" name="Image 9" descr="ma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00496" y="1285864"/>
            <a:ext cx="1071570" cy="1071570"/>
          </a:xfrm>
          <a:prstGeom prst="rect">
            <a:avLst/>
          </a:prstGeom>
        </p:spPr>
      </p:pic>
      <p:pic>
        <p:nvPicPr>
          <p:cNvPr id="11" name="Image 10" descr="video-camer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71670" y="1285864"/>
            <a:ext cx="1043920" cy="104392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928794" y="3571880"/>
            <a:ext cx="15424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Computer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External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Software</a:t>
            </a:r>
            <a:endParaRPr lang="en-GB" sz="40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pic>
        <p:nvPicPr>
          <p:cNvPr id="13" name="Image 12" descr="onlin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29256" y="3571880"/>
            <a:ext cx="1143008" cy="1143008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572264" y="3571880"/>
            <a:ext cx="14398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Online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External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Software</a:t>
            </a:r>
            <a:endParaRPr lang="en-GB" sz="40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sp>
        <p:nvSpPr>
          <p:cNvPr id="17" name="Arc 16"/>
          <p:cNvSpPr/>
          <p:nvPr/>
        </p:nvSpPr>
        <p:spPr>
          <a:xfrm rot="10800000">
            <a:off x="1071538" y="142856"/>
            <a:ext cx="7143800" cy="2756317"/>
          </a:xfrm>
          <a:prstGeom prst="arc">
            <a:avLst>
              <a:gd name="adj1" fmla="val 12129059"/>
              <a:gd name="adj2" fmla="val 21050599"/>
            </a:avLst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/>
          <p:cNvCxnSpPr/>
          <p:nvPr/>
        </p:nvCxnSpPr>
        <p:spPr>
          <a:xfrm rot="5400000">
            <a:off x="1535885" y="2821781"/>
            <a:ext cx="928694" cy="28575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/>
          <p:cNvSpPr/>
          <p:nvPr/>
        </p:nvSpPr>
        <p:spPr>
          <a:xfrm rot="10408974">
            <a:off x="3543243" y="621693"/>
            <a:ext cx="4791362" cy="2286016"/>
          </a:xfrm>
          <a:prstGeom prst="arc">
            <a:avLst>
              <a:gd name="adj1" fmla="val 12129059"/>
              <a:gd name="adj2" fmla="val 21050599"/>
            </a:avLst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avec flèche 24"/>
          <p:cNvCxnSpPr/>
          <p:nvPr/>
        </p:nvCxnSpPr>
        <p:spPr>
          <a:xfrm rot="16200000" flipH="1">
            <a:off x="6107917" y="3036095"/>
            <a:ext cx="714380" cy="35719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8001024" y="1142988"/>
            <a:ext cx="857256" cy="35394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15 / 20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9" name="Image 18" descr="speaker-filled-audio-too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86710" y="630780"/>
            <a:ext cx="357190" cy="357190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8143900" y="630780"/>
            <a:ext cx="1071570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chemeClr val="bg1"/>
                </a:solidFill>
                <a:latin typeface="Bahnschrift SemiBold" pitchFamily="34" charset="0"/>
              </a:rPr>
              <a:t>Thomas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ESA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71419"/>
            <a:ext cx="1357322" cy="469884"/>
          </a:xfrm>
          <a:prstGeom prst="rect">
            <a:avLst/>
          </a:prstGeom>
        </p:spPr>
      </p:pic>
      <p:pic>
        <p:nvPicPr>
          <p:cNvPr id="4" name="Image 3" descr="fla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20" y="5429269"/>
            <a:ext cx="6824234" cy="1489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00892" y="5381972"/>
            <a:ext cx="3500462" cy="258050"/>
          </a:xfrm>
          <a:prstGeom prst="rect">
            <a:avLst/>
          </a:prstGeom>
          <a:noFill/>
        </p:spPr>
        <p:txBody>
          <a:bodyPr wrap="square" lIns="87913" tIns="43957" rIns="87913" bIns="43957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sym typeface="Wingdings" pitchFamily="2" charset="2"/>
              </a:rPr>
              <a:t> THE EUROPEAN SPACE AGENCY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1161" y="68029"/>
            <a:ext cx="3887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Bahnschrift SemiBold" pitchFamily="34" charset="0"/>
              </a:rPr>
              <a:t>External software</a:t>
            </a:r>
            <a:endParaRPr lang="en-GB" sz="54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pic>
        <p:nvPicPr>
          <p:cNvPr id="8" name="Image 7" descr="computer-scre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500178"/>
            <a:ext cx="1214446" cy="121444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785918" y="1571616"/>
            <a:ext cx="15424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Computer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External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Software</a:t>
            </a:r>
            <a:endParaRPr lang="en-GB" sz="40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pic>
        <p:nvPicPr>
          <p:cNvPr id="10" name="Image 9" descr="onlin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571880"/>
            <a:ext cx="1143008" cy="114300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785918" y="3571880"/>
            <a:ext cx="14398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Online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External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Software</a:t>
            </a:r>
            <a:endParaRPr lang="en-GB" sz="40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8992" y="1428740"/>
            <a:ext cx="71438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428992" y="3571880"/>
            <a:ext cx="71438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786182" y="1643054"/>
            <a:ext cx="52020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Professional software for scientists,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engineers, corporations, etc…</a:t>
            </a:r>
            <a:endParaRPr lang="en-GB" sz="40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714744" y="3643318"/>
            <a:ext cx="53431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Online open source software for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students, teachers, amateur projects,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etc…</a:t>
            </a:r>
            <a:endParaRPr lang="en-GB" sz="40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001024" y="1142988"/>
            <a:ext cx="857256" cy="35394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16 / 20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7" name="Image 16" descr="speaker-filled-audio-too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86710" y="630780"/>
            <a:ext cx="357190" cy="35719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8143900" y="630780"/>
            <a:ext cx="1071570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chemeClr val="bg1"/>
                </a:solidFill>
                <a:latin typeface="Bahnschrift SemiBold" pitchFamily="34" charset="0"/>
              </a:rPr>
              <a:t>Thomas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Figure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785798"/>
            <a:ext cx="4071934" cy="4576762"/>
          </a:xfrm>
          <a:prstGeom prst="rect">
            <a:avLst/>
          </a:prstGeom>
        </p:spPr>
      </p:pic>
      <p:pic>
        <p:nvPicPr>
          <p:cNvPr id="6" name="Image 5" descr="ESA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71419"/>
            <a:ext cx="1357322" cy="469884"/>
          </a:xfrm>
          <a:prstGeom prst="rect">
            <a:avLst/>
          </a:prstGeom>
        </p:spPr>
      </p:pic>
      <p:pic>
        <p:nvPicPr>
          <p:cNvPr id="4" name="Image 3" descr="flag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220" y="5429269"/>
            <a:ext cx="6824234" cy="1489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00892" y="5381972"/>
            <a:ext cx="3500462" cy="258050"/>
          </a:xfrm>
          <a:prstGeom prst="rect">
            <a:avLst/>
          </a:prstGeom>
          <a:noFill/>
        </p:spPr>
        <p:txBody>
          <a:bodyPr wrap="square" lIns="87913" tIns="43957" rIns="87913" bIns="43957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sym typeface="Wingdings" pitchFamily="2" charset="2"/>
              </a:rPr>
              <a:t> THE EUROPEAN SPACE AGENCY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1161" y="68029"/>
            <a:ext cx="3637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Bahnschrift SemiBold" pitchFamily="34" charset="0"/>
              </a:rPr>
              <a:t>Modelled results</a:t>
            </a:r>
            <a:endParaRPr lang="en-GB" sz="54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pic>
        <p:nvPicPr>
          <p:cNvPr id="10" name="Image 9" descr="Figure_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1091" y="1571616"/>
            <a:ext cx="5142909" cy="2574133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286248" y="4214822"/>
            <a:ext cx="44630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Bahnschrift SemiBold" pitchFamily="34" charset="0"/>
              </a:rPr>
              <a:t>Correlation between the temperature</a:t>
            </a:r>
          </a:p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Bahnschrift SemiBold" pitchFamily="34" charset="0"/>
              </a:rPr>
              <a:t>the pressure, the humidity rate and</a:t>
            </a:r>
          </a:p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Bahnschrift SemiBold" pitchFamily="34" charset="0"/>
              </a:rPr>
              <a:t>the altitude.</a:t>
            </a:r>
            <a:endParaRPr lang="en-GB" sz="36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57224" y="762644"/>
            <a:ext cx="2786082" cy="5232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Altitude, </a:t>
            </a:r>
            <a:r>
              <a:rPr lang="fr-FR" sz="1400" dirty="0" err="1" smtClean="0">
                <a:solidFill>
                  <a:schemeClr val="bg1"/>
                </a:solidFill>
              </a:rPr>
              <a:t>temperature</a:t>
            </a:r>
            <a:r>
              <a:rPr lang="fr-FR" sz="1400" dirty="0" smtClean="0">
                <a:solidFill>
                  <a:schemeClr val="bg1"/>
                </a:solidFill>
              </a:rPr>
              <a:t> and pressure </a:t>
            </a:r>
            <a:r>
              <a:rPr lang="fr-FR" sz="1400" dirty="0" err="1" smtClean="0">
                <a:solidFill>
                  <a:schemeClr val="bg1"/>
                </a:solidFill>
              </a:rPr>
              <a:t>dependign</a:t>
            </a:r>
            <a:r>
              <a:rPr lang="fr-FR" sz="1400" dirty="0" smtClean="0">
                <a:solidFill>
                  <a:schemeClr val="bg1"/>
                </a:solidFill>
              </a:rPr>
              <a:t> on time.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001024" y="1142988"/>
            <a:ext cx="857256" cy="35394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17 / 20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7" name="Image 16" descr="speaker-filled-audio-too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86710" y="630780"/>
            <a:ext cx="357190" cy="35719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8143900" y="630780"/>
            <a:ext cx="1000132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chemeClr val="bg1"/>
                </a:solidFill>
                <a:latin typeface="Bahnschrift SemiBold" pitchFamily="34" charset="0"/>
              </a:rPr>
              <a:t>Thomas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Figure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000244"/>
            <a:ext cx="3048022" cy="2286016"/>
          </a:xfrm>
          <a:prstGeom prst="rect">
            <a:avLst/>
          </a:prstGeom>
        </p:spPr>
      </p:pic>
      <p:pic>
        <p:nvPicPr>
          <p:cNvPr id="6" name="Image 5" descr="ESA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71419"/>
            <a:ext cx="1357322" cy="469884"/>
          </a:xfrm>
          <a:prstGeom prst="rect">
            <a:avLst/>
          </a:prstGeom>
        </p:spPr>
      </p:pic>
      <p:pic>
        <p:nvPicPr>
          <p:cNvPr id="4" name="Image 3" descr="flag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220" y="5429269"/>
            <a:ext cx="6824234" cy="1489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00892" y="5381972"/>
            <a:ext cx="3500462" cy="258050"/>
          </a:xfrm>
          <a:prstGeom prst="rect">
            <a:avLst/>
          </a:prstGeom>
          <a:noFill/>
        </p:spPr>
        <p:txBody>
          <a:bodyPr wrap="square" lIns="87913" tIns="43957" rIns="87913" bIns="43957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sym typeface="Wingdings" pitchFamily="2" charset="2"/>
              </a:rPr>
              <a:t> THE EUROPEAN SPACE AGENCY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1161" y="68029"/>
            <a:ext cx="2696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  <a:latin typeface="Bahnschrift SemiBold" pitchFamily="34" charset="0"/>
              </a:rPr>
              <a:t>Real </a:t>
            </a:r>
            <a:r>
              <a:rPr lang="en-GB" sz="3600" b="1" dirty="0" smtClean="0">
                <a:solidFill>
                  <a:schemeClr val="bg1"/>
                </a:solidFill>
                <a:latin typeface="Bahnschrift SemiBold" pitchFamily="34" charset="0"/>
              </a:rPr>
              <a:t>results</a:t>
            </a:r>
            <a:endParaRPr lang="en-GB" sz="54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4282" y="1071550"/>
            <a:ext cx="78021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Bahnschrift SemiBold" pitchFamily="34" charset="0"/>
              </a:rPr>
              <a:t>Our CanSat didn’t record the ascent, the drop and the descent</a:t>
            </a:r>
          </a:p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Bahnschrift SemiBold" pitchFamily="34" charset="0"/>
              </a:rPr>
              <a:t>due to the Covid-19 situation and an unexpected software action.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57224" y="4312519"/>
            <a:ext cx="1955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Temperature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recorded</a:t>
            </a:r>
          </a:p>
        </p:txBody>
      </p:sp>
      <p:pic>
        <p:nvPicPr>
          <p:cNvPr id="10" name="Image 9" descr="right-drawn-arro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568810">
            <a:off x="3320016" y="2891400"/>
            <a:ext cx="1044024" cy="104402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500430" y="4214822"/>
            <a:ext cx="20088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Recorded on 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the ground</a:t>
            </a:r>
          </a:p>
        </p:txBody>
      </p:sp>
      <p:pic>
        <p:nvPicPr>
          <p:cNvPr id="13" name="Image 12" descr="ma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49672" y="2071682"/>
            <a:ext cx="2965732" cy="2143140"/>
          </a:xfrm>
          <a:prstGeom prst="rect">
            <a:avLst/>
          </a:prstGeom>
        </p:spPr>
      </p:pic>
      <p:pic>
        <p:nvPicPr>
          <p:cNvPr id="14" name="Image 13" descr="right-drawn-arro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568810" flipH="1">
            <a:off x="4559219" y="3001015"/>
            <a:ext cx="835902" cy="1044024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6715140" y="4357698"/>
            <a:ext cx="1433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Position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recorded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8001024" y="1142988"/>
            <a:ext cx="857256" cy="35394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18 / 20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7" name="Image 16" descr="speaker-filled-audio-too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86710" y="630780"/>
            <a:ext cx="357190" cy="35719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8143900" y="630780"/>
            <a:ext cx="1000132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chemeClr val="bg1"/>
                </a:solidFill>
                <a:latin typeface="Bahnschrift SemiBold" pitchFamily="34" charset="0"/>
              </a:rPr>
              <a:t>Thomas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ESA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71419"/>
            <a:ext cx="1357322" cy="469884"/>
          </a:xfrm>
          <a:prstGeom prst="rect">
            <a:avLst/>
          </a:prstGeom>
        </p:spPr>
      </p:pic>
      <p:pic>
        <p:nvPicPr>
          <p:cNvPr id="4" name="Image 3" descr="fla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20" y="5429269"/>
            <a:ext cx="6824234" cy="1489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00892" y="5381972"/>
            <a:ext cx="3500462" cy="258050"/>
          </a:xfrm>
          <a:prstGeom prst="rect">
            <a:avLst/>
          </a:prstGeom>
          <a:noFill/>
        </p:spPr>
        <p:txBody>
          <a:bodyPr wrap="square" lIns="87913" tIns="43957" rIns="87913" bIns="43957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sym typeface="Wingdings" pitchFamily="2" charset="2"/>
              </a:rPr>
              <a:t> THE EUROPEAN SPACE AGENCY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1161" y="68029"/>
            <a:ext cx="2462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  <a:latin typeface="Bahnschrift SemiBold" pitchFamily="34" charset="0"/>
              </a:rPr>
              <a:t>Conclusion</a:t>
            </a:r>
            <a:endParaRPr lang="fr-FR" sz="54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pic>
        <p:nvPicPr>
          <p:cNvPr id="9" name="Image 8" descr="ameliorat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286260"/>
            <a:ext cx="785818" cy="785818"/>
          </a:xfrm>
          <a:prstGeom prst="rect">
            <a:avLst/>
          </a:prstGeom>
        </p:spPr>
      </p:pic>
      <p:pic>
        <p:nvPicPr>
          <p:cNvPr id="10" name="Image 9" descr="bouton-verifi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4286260"/>
            <a:ext cx="785818" cy="78581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42976" y="4143384"/>
            <a:ext cx="71438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500694" y="4143384"/>
            <a:ext cx="71438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214414" y="4143384"/>
            <a:ext cx="3071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en-US" sz="2000" b="1" dirty="0" smtClean="0">
                <a:solidFill>
                  <a:schemeClr val="bg1"/>
                </a:solidFill>
                <a:latin typeface="Bahnschrift SemiBold" pitchFamily="34" charset="0"/>
              </a:rPr>
              <a:t> More powerful onboard       computer </a:t>
            </a:r>
          </a:p>
          <a:p>
            <a:pPr algn="ctr">
              <a:buFontTx/>
              <a:buChar char="-"/>
            </a:pPr>
            <a:r>
              <a:rPr lang="en-US" sz="2000" b="1" dirty="0" smtClean="0">
                <a:solidFill>
                  <a:schemeClr val="bg1"/>
                </a:solidFill>
                <a:latin typeface="Bahnschrift SemiBold" pitchFamily="34" charset="0"/>
              </a:rPr>
              <a:t> A 3d modeling review.</a:t>
            </a:r>
            <a:endParaRPr lang="en-GB" sz="36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643570" y="4143384"/>
            <a:ext cx="3214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en-US" sz="2000" b="1" dirty="0" smtClean="0">
                <a:solidFill>
                  <a:schemeClr val="bg1"/>
                </a:solidFill>
                <a:latin typeface="Bahnschrift SemiBold" pitchFamily="34" charset="0"/>
              </a:rPr>
              <a:t> After almost 1 year of hard work, we all consider our mission successful.</a:t>
            </a:r>
            <a:endParaRPr lang="en-GB" sz="20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761287" y="881153"/>
          <a:ext cx="6096729" cy="3047917"/>
        </p:xfrm>
        <a:graphic>
          <a:graphicData uri="http://schemas.openxmlformats.org/drawingml/2006/table">
            <a:tbl>
              <a:tblPr/>
              <a:tblGrid>
                <a:gridCol w="2427545"/>
                <a:gridCol w="1267430"/>
                <a:gridCol w="92009"/>
                <a:gridCol w="1223641"/>
                <a:gridCol w="1086104"/>
              </a:tblGrid>
              <a:tr h="28185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/>
                          <a:ea typeface="Arial"/>
                          <a:cs typeface="Times New Roman"/>
                        </a:rPr>
                        <a:t>Requirements</a:t>
                      </a:r>
                      <a:endParaRPr lang="fr-FR" sz="110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6609" marR="6660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442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/>
                          <a:ea typeface="Arial"/>
                          <a:cs typeface="Arial"/>
                        </a:rPr>
                        <a:t>Characteristic</a:t>
                      </a:r>
                      <a:endParaRPr lang="fr-FR" sz="110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6609" marR="6660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/>
                          <a:ea typeface="Arial"/>
                          <a:cs typeface="Arial"/>
                        </a:rPr>
                        <a:t>Requirement</a:t>
                      </a:r>
                      <a:endParaRPr lang="fr-FR" sz="110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6609" marR="6660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/>
                          <a:ea typeface="Arial"/>
                          <a:cs typeface="Arial"/>
                        </a:rPr>
                        <a:t>Value</a:t>
                      </a:r>
                      <a:endParaRPr lang="fr-FR" sz="110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6609" marR="6660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/>
                          <a:ea typeface="Arial"/>
                          <a:cs typeface="Arial"/>
                        </a:rPr>
                        <a:t>Eligibility</a:t>
                      </a:r>
                      <a:endParaRPr lang="fr-FR" sz="110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6609" marR="6660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42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Height</a:t>
                      </a:r>
                      <a:endParaRPr lang="fr-FR" sz="11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6609" marR="6660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≤ 115 mm</a:t>
                      </a:r>
                      <a:endParaRPr lang="fr-FR" sz="11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6609" marR="6660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114mm</a:t>
                      </a:r>
                      <a:endParaRPr lang="fr-FR" sz="11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6609" marR="6660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Yes</a:t>
                      </a:r>
                      <a:endParaRPr lang="fr-FR" sz="11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6609" marR="6660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Diameter</a:t>
                      </a:r>
                      <a:endParaRPr lang="fr-FR" sz="11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6609" marR="6660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≤ 66 mm</a:t>
                      </a:r>
                      <a:endParaRPr lang="fr-FR" sz="11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6609" marR="6660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64 mm</a:t>
                      </a:r>
                      <a:endParaRPr lang="fr-FR" sz="110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6609" marR="6660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442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Mass</a:t>
                      </a:r>
                      <a:endParaRPr lang="fr-FR" sz="11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6609" marR="6660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300 – 350 g</a:t>
                      </a:r>
                      <a:endParaRPr lang="fr-FR" sz="11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6609" marR="6660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≈ 340 g</a:t>
                      </a:r>
                      <a:endParaRPr lang="fr-FR" sz="11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6609" marR="6660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442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Flight time scheduled</a:t>
                      </a:r>
                      <a:endParaRPr lang="fr-FR" sz="11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6609" marR="6660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≤ 170 s</a:t>
                      </a:r>
                      <a:endParaRPr lang="fr-FR" sz="11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6609" marR="6660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120 – 130 s</a:t>
                      </a:r>
                      <a:endParaRPr lang="fr-FR" sz="11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6609" marR="6660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884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Additional length of external elements (along axial dimension)</a:t>
                      </a:r>
                      <a:endParaRPr lang="fr-FR" sz="110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6609" marR="6660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None</a:t>
                      </a:r>
                      <a:endParaRPr lang="fr-FR" sz="11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6609" marR="6660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442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Calculated descent rate</a:t>
                      </a:r>
                      <a:endParaRPr lang="fr-FR" sz="110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6609" marR="6660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5 – 12 m/s</a:t>
                      </a:r>
                      <a:endParaRPr lang="fr-FR" sz="110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6609" marR="6660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8 m/s</a:t>
                      </a:r>
                      <a:endParaRPr lang="fr-FR" sz="11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6609" marR="6660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442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Autonomy</a:t>
                      </a:r>
                      <a:endParaRPr lang="fr-FR" sz="110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6609" marR="6660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≥ 4 h</a:t>
                      </a:r>
                      <a:endParaRPr lang="fr-FR" sz="110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6609" marR="6660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20 h 45 min</a:t>
                      </a:r>
                      <a:endParaRPr lang="fr-FR" sz="11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6609" marR="6660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442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Total cost</a:t>
                      </a:r>
                      <a:endParaRPr lang="fr-FR" sz="11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6609" marR="6660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≤ 500 €</a:t>
                      </a:r>
                      <a:endParaRPr lang="fr-FR" sz="11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6609" marR="6660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≈ 250 €</a:t>
                      </a:r>
                      <a:endParaRPr lang="fr-FR" sz="11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6609" marR="6660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8001024" y="1142988"/>
            <a:ext cx="857256" cy="35394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19 / 20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8" name="Image 17" descr="speaker-filled-audio-too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86710" y="642922"/>
            <a:ext cx="357190" cy="357190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8143900" y="642922"/>
            <a:ext cx="928694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chemeClr val="bg1"/>
                </a:solidFill>
                <a:latin typeface="Bahnschrift SemiBold" pitchFamily="34" charset="0"/>
              </a:rPr>
              <a:t>Titouan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Bern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2714624"/>
            <a:ext cx="1285884" cy="1714512"/>
          </a:xfrm>
          <a:prstGeom prst="rect">
            <a:avLst/>
          </a:prstGeom>
        </p:spPr>
      </p:pic>
      <p:pic>
        <p:nvPicPr>
          <p:cNvPr id="30" name="Image 29" descr="TitouanDrouyn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2317058"/>
            <a:ext cx="1247126" cy="2214558"/>
          </a:xfrm>
          <a:prstGeom prst="rect">
            <a:avLst/>
          </a:prstGeom>
        </p:spPr>
      </p:pic>
      <p:pic>
        <p:nvPicPr>
          <p:cNvPr id="22" name="Image 21" descr="IMG_20210807_1754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2459934"/>
            <a:ext cx="1143008" cy="1539561"/>
          </a:xfrm>
          <a:prstGeom prst="rect">
            <a:avLst/>
          </a:prstGeom>
        </p:spPr>
      </p:pic>
      <p:pic>
        <p:nvPicPr>
          <p:cNvPr id="21" name="Image 20" descr="ThomasHods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28040" y="571484"/>
            <a:ext cx="1285884" cy="1714512"/>
          </a:xfrm>
          <a:prstGeom prst="rect">
            <a:avLst/>
          </a:prstGeom>
        </p:spPr>
      </p:pic>
      <p:pic>
        <p:nvPicPr>
          <p:cNvPr id="6" name="Image 5" descr="ESA_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15272" y="71419"/>
            <a:ext cx="1357322" cy="469884"/>
          </a:xfrm>
          <a:prstGeom prst="rect">
            <a:avLst/>
          </a:prstGeom>
        </p:spPr>
      </p:pic>
      <p:pic>
        <p:nvPicPr>
          <p:cNvPr id="4" name="Image 3" descr="flag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5220" y="5429269"/>
            <a:ext cx="6824234" cy="1489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00892" y="5381972"/>
            <a:ext cx="3500462" cy="258050"/>
          </a:xfrm>
          <a:prstGeom prst="rect">
            <a:avLst/>
          </a:prstGeom>
          <a:noFill/>
        </p:spPr>
        <p:txBody>
          <a:bodyPr wrap="square" lIns="87913" tIns="43957" rIns="87913" bIns="43957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sym typeface="Wingdings" pitchFamily="2" charset="2"/>
              </a:rPr>
              <a:t> THE EUROPEAN SPACE AGENCY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87333" y="68029"/>
            <a:ext cx="2098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  <a:latin typeface="Bahnschrift SemiBold" pitchFamily="34" charset="0"/>
              </a:rPr>
              <a:t>Our team</a:t>
            </a:r>
            <a:endParaRPr lang="fr-FR" sz="54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475263" y="2271879"/>
            <a:ext cx="995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Bahnschrift SemiBold" pitchFamily="34" charset="0"/>
              </a:rPr>
              <a:t>HODSON</a:t>
            </a:r>
          </a:p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Bahnschrift SemiBold" pitchFamily="34" charset="0"/>
              </a:rPr>
              <a:t>Thomas</a:t>
            </a:r>
          </a:p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Bahnschrift SemiBold" pitchFamily="34" charset="0"/>
              </a:rPr>
              <a:t>18</a:t>
            </a:r>
            <a:endParaRPr lang="en-GB" sz="28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sp>
        <p:nvSpPr>
          <p:cNvPr id="33" name="Lune 32"/>
          <p:cNvSpPr/>
          <p:nvPr/>
        </p:nvSpPr>
        <p:spPr>
          <a:xfrm rot="11716529">
            <a:off x="3316709" y="1962528"/>
            <a:ext cx="315637" cy="444783"/>
          </a:xfrm>
          <a:prstGeom prst="moon">
            <a:avLst>
              <a:gd name="adj" fmla="val 36764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Lune 33"/>
          <p:cNvSpPr/>
          <p:nvPr/>
        </p:nvSpPr>
        <p:spPr>
          <a:xfrm rot="19957657">
            <a:off x="2299126" y="1970339"/>
            <a:ext cx="315637" cy="444783"/>
          </a:xfrm>
          <a:prstGeom prst="moon">
            <a:avLst>
              <a:gd name="adj" fmla="val 36764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1071538" y="4103008"/>
            <a:ext cx="10983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Bahnschrift SemiBold" pitchFamily="34" charset="0"/>
              </a:rPr>
              <a:t>GEBAUER</a:t>
            </a:r>
          </a:p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Bahnschrift SemiBold" pitchFamily="34" charset="0"/>
              </a:rPr>
              <a:t>Jiří</a:t>
            </a:r>
          </a:p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Bahnschrift SemiBold" pitchFamily="34" charset="0"/>
              </a:rPr>
              <a:t>18</a:t>
            </a:r>
            <a:endParaRPr lang="en-GB" sz="28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087013" y="4200705"/>
            <a:ext cx="928694" cy="64294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8" name="Lune 37"/>
          <p:cNvSpPr/>
          <p:nvPr/>
        </p:nvSpPr>
        <p:spPr>
          <a:xfrm rot="15864001">
            <a:off x="4253523" y="3791900"/>
            <a:ext cx="315637" cy="620818"/>
          </a:xfrm>
          <a:prstGeom prst="moon">
            <a:avLst>
              <a:gd name="adj" fmla="val 36764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3872699" y="4200705"/>
            <a:ext cx="1199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Bahnschrift SemiBold" pitchFamily="34" charset="0"/>
              </a:rPr>
              <a:t>DROUYNOT</a:t>
            </a:r>
          </a:p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Bahnschrift SemiBold" pitchFamily="34" charset="0"/>
              </a:rPr>
              <a:t>Titouan</a:t>
            </a:r>
          </a:p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Bahnschrift SemiBold" pitchFamily="34" charset="0"/>
              </a:rPr>
              <a:t>15</a:t>
            </a:r>
            <a:endParaRPr lang="en-GB" sz="28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pic>
        <p:nvPicPr>
          <p:cNvPr id="40" name="Image 39" descr="AristideUrl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0695" y="571484"/>
            <a:ext cx="1357322" cy="1809762"/>
          </a:xfrm>
          <a:prstGeom prst="rect">
            <a:avLst/>
          </a:prstGeom>
        </p:spPr>
      </p:pic>
      <p:sp>
        <p:nvSpPr>
          <p:cNvPr id="41" name="ZoneTexte 40"/>
          <p:cNvSpPr txBox="1"/>
          <p:nvPr/>
        </p:nvSpPr>
        <p:spPr>
          <a:xfrm>
            <a:off x="5786447" y="2383693"/>
            <a:ext cx="902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Bahnschrift SemiBold" pitchFamily="34" charset="0"/>
              </a:rPr>
              <a:t>URLI</a:t>
            </a:r>
          </a:p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Bahnschrift SemiBold" pitchFamily="34" charset="0"/>
              </a:rPr>
              <a:t>Aristide</a:t>
            </a:r>
          </a:p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Bahnschrift SemiBold" pitchFamily="34" charset="0"/>
              </a:rPr>
              <a:t>18</a:t>
            </a:r>
            <a:endParaRPr lang="en-GB" sz="28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7242412" y="4487303"/>
            <a:ext cx="1258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Bahnschrift SemiBold" pitchFamily="34" charset="0"/>
              </a:rPr>
              <a:t>DE CLERCQ</a:t>
            </a:r>
          </a:p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Bahnschrift SemiBold" pitchFamily="34" charset="0"/>
              </a:rPr>
              <a:t>Bernard</a:t>
            </a:r>
          </a:p>
        </p:txBody>
      </p:sp>
      <p:sp>
        <p:nvSpPr>
          <p:cNvPr id="43" name="Lune 42"/>
          <p:cNvSpPr/>
          <p:nvPr/>
        </p:nvSpPr>
        <p:spPr>
          <a:xfrm rot="12087854">
            <a:off x="6757699" y="2033965"/>
            <a:ext cx="315637" cy="444783"/>
          </a:xfrm>
          <a:prstGeom prst="moon">
            <a:avLst>
              <a:gd name="adj" fmla="val 36764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4" name="Lune 43"/>
          <p:cNvSpPr/>
          <p:nvPr/>
        </p:nvSpPr>
        <p:spPr>
          <a:xfrm rot="19957657">
            <a:off x="5442398" y="2047905"/>
            <a:ext cx="315637" cy="444783"/>
          </a:xfrm>
          <a:prstGeom prst="moon">
            <a:avLst>
              <a:gd name="adj" fmla="val 36764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Lune 25"/>
          <p:cNvSpPr/>
          <p:nvPr/>
        </p:nvSpPr>
        <p:spPr>
          <a:xfrm rot="12087854">
            <a:off x="8357209" y="4042834"/>
            <a:ext cx="315637" cy="444783"/>
          </a:xfrm>
          <a:prstGeom prst="moon">
            <a:avLst>
              <a:gd name="adj" fmla="val 36764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Lune 26"/>
          <p:cNvSpPr/>
          <p:nvPr/>
        </p:nvSpPr>
        <p:spPr>
          <a:xfrm rot="19957657">
            <a:off x="7041908" y="4056774"/>
            <a:ext cx="315637" cy="444783"/>
          </a:xfrm>
          <a:prstGeom prst="moon">
            <a:avLst>
              <a:gd name="adj" fmla="val 36764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8143900" y="1142988"/>
            <a:ext cx="714380" cy="35394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2 / 20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1" name="Image 30" descr="speaker-filled-audio-too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01024" y="630780"/>
            <a:ext cx="357190" cy="357190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8358214" y="630780"/>
            <a:ext cx="571504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chemeClr val="bg1"/>
                </a:solidFill>
                <a:latin typeface="Bahnschrift SemiBold" pitchFamily="34" charset="0"/>
              </a:rPr>
              <a:t>Jiří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ESA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71419"/>
            <a:ext cx="1357322" cy="469884"/>
          </a:xfrm>
          <a:prstGeom prst="rect">
            <a:avLst/>
          </a:prstGeom>
        </p:spPr>
      </p:pic>
      <p:pic>
        <p:nvPicPr>
          <p:cNvPr id="4" name="Image 3" descr="fla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20" y="5429269"/>
            <a:ext cx="6824234" cy="1489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00892" y="5381972"/>
            <a:ext cx="3500462" cy="258050"/>
          </a:xfrm>
          <a:prstGeom prst="rect">
            <a:avLst/>
          </a:prstGeom>
          <a:noFill/>
        </p:spPr>
        <p:txBody>
          <a:bodyPr wrap="square" lIns="87913" tIns="43957" rIns="87913" bIns="43957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sym typeface="Wingdings" pitchFamily="2" charset="2"/>
              </a:rPr>
              <a:t> THE EUROPEAN SPACE AGENCY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001024" y="1142988"/>
            <a:ext cx="857256" cy="35394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20 / 20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28662" y="2357434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err="1" smtClean="0">
                <a:solidFill>
                  <a:schemeClr val="bg1"/>
                </a:solidFill>
              </a:rPr>
              <a:t>Thank</a:t>
            </a:r>
            <a:r>
              <a:rPr lang="fr-FR" sz="5400" dirty="0" smtClean="0">
                <a:solidFill>
                  <a:schemeClr val="bg1"/>
                </a:solidFill>
              </a:rPr>
              <a:t> for </a:t>
            </a:r>
            <a:r>
              <a:rPr lang="fr-FR" sz="5400" dirty="0" err="1" smtClean="0">
                <a:solidFill>
                  <a:schemeClr val="bg1"/>
                </a:solidFill>
              </a:rPr>
              <a:t>your</a:t>
            </a:r>
            <a:r>
              <a:rPr lang="fr-FR" sz="5400" dirty="0" smtClean="0">
                <a:solidFill>
                  <a:schemeClr val="bg1"/>
                </a:solidFill>
              </a:rPr>
              <a:t> attention.</a:t>
            </a:r>
            <a:endParaRPr lang="fr-FR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ESA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71419"/>
            <a:ext cx="1357322" cy="469884"/>
          </a:xfrm>
          <a:prstGeom prst="rect">
            <a:avLst/>
          </a:prstGeom>
        </p:spPr>
      </p:pic>
      <p:pic>
        <p:nvPicPr>
          <p:cNvPr id="4" name="Image 3" descr="fla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20" y="5429269"/>
            <a:ext cx="6824234" cy="1489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00892" y="5381972"/>
            <a:ext cx="3500462" cy="258050"/>
          </a:xfrm>
          <a:prstGeom prst="rect">
            <a:avLst/>
          </a:prstGeom>
          <a:noFill/>
        </p:spPr>
        <p:txBody>
          <a:bodyPr wrap="square" lIns="87913" tIns="43957" rIns="87913" bIns="43957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sym typeface="Wingdings" pitchFamily="2" charset="2"/>
              </a:rPr>
              <a:t> THE EUROPEAN SPACE AGENCY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1161" y="68029"/>
            <a:ext cx="3581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smtClean="0">
                <a:solidFill>
                  <a:schemeClr val="bg1"/>
                </a:solidFill>
                <a:latin typeface="Bahnschrift SemiBold" pitchFamily="34" charset="0"/>
              </a:rPr>
              <a:t>Software review</a:t>
            </a:r>
            <a:endParaRPr lang="en-GB" sz="5400" b="1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643042" y="1142988"/>
            <a:ext cx="2954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We used Python 3.9</a:t>
            </a:r>
            <a:endParaRPr lang="en-GB" sz="40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pic>
        <p:nvPicPr>
          <p:cNvPr id="11" name="Image 10" descr="pyth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1000112"/>
            <a:ext cx="807712" cy="80771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-4306" y="2383693"/>
            <a:ext cx="9148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time – </a:t>
            </a:r>
            <a:r>
              <a:rPr lang="fr-FR" sz="1600" dirty="0" err="1" smtClean="0">
                <a:solidFill>
                  <a:schemeClr val="bg1"/>
                </a:solidFill>
              </a:rPr>
              <a:t>smbus</a:t>
            </a:r>
            <a:r>
              <a:rPr lang="fr-FR" sz="1600" dirty="0" smtClean="0">
                <a:solidFill>
                  <a:schemeClr val="bg1"/>
                </a:solidFill>
              </a:rPr>
              <a:t>(2) – </a:t>
            </a:r>
            <a:r>
              <a:rPr lang="fr-FR" sz="1600" dirty="0" err="1" smtClean="0">
                <a:solidFill>
                  <a:schemeClr val="bg1"/>
                </a:solidFill>
              </a:rPr>
              <a:t>micropython</a:t>
            </a:r>
            <a:r>
              <a:rPr lang="fr-FR" sz="1600" dirty="0" smtClean="0">
                <a:solidFill>
                  <a:schemeClr val="bg1"/>
                </a:solidFill>
              </a:rPr>
              <a:t> - i2cdevice – </a:t>
            </a:r>
            <a:r>
              <a:rPr lang="fr-FR" sz="1600" dirty="0" err="1" smtClean="0">
                <a:solidFill>
                  <a:schemeClr val="bg1"/>
                </a:solidFill>
              </a:rPr>
              <a:t>struct</a:t>
            </a:r>
            <a:r>
              <a:rPr lang="fr-FR" sz="1600" dirty="0" smtClean="0">
                <a:solidFill>
                  <a:schemeClr val="bg1"/>
                </a:solidFill>
              </a:rPr>
              <a:t> – </a:t>
            </a:r>
            <a:r>
              <a:rPr lang="fr-FR" sz="1600" dirty="0" err="1" smtClean="0">
                <a:solidFill>
                  <a:schemeClr val="bg1"/>
                </a:solidFill>
              </a:rPr>
              <a:t>winsound</a:t>
            </a:r>
            <a:r>
              <a:rPr lang="fr-FR" sz="1600" dirty="0" smtClean="0">
                <a:solidFill>
                  <a:schemeClr val="bg1"/>
                </a:solidFill>
              </a:rPr>
              <a:t> -  </a:t>
            </a:r>
            <a:r>
              <a:rPr lang="fr-FR" sz="1600" dirty="0" err="1" smtClean="0">
                <a:solidFill>
                  <a:schemeClr val="bg1"/>
                </a:solidFill>
              </a:rPr>
              <a:t>pickle</a:t>
            </a:r>
            <a:r>
              <a:rPr lang="fr-FR" sz="1600" dirty="0" smtClean="0">
                <a:solidFill>
                  <a:schemeClr val="bg1"/>
                </a:solidFill>
              </a:rPr>
              <a:t> – </a:t>
            </a:r>
            <a:r>
              <a:rPr lang="fr-FR" sz="1600" dirty="0" err="1" smtClean="0">
                <a:solidFill>
                  <a:schemeClr val="bg1"/>
                </a:solidFill>
              </a:rPr>
              <a:t>numpy</a:t>
            </a:r>
            <a:r>
              <a:rPr lang="fr-FR" sz="1600" dirty="0" smtClean="0">
                <a:solidFill>
                  <a:schemeClr val="bg1"/>
                </a:solidFill>
              </a:rPr>
              <a:t> -  </a:t>
            </a:r>
            <a:r>
              <a:rPr lang="fr-FR" sz="1600" dirty="0" err="1" smtClean="0">
                <a:solidFill>
                  <a:schemeClr val="bg1"/>
                </a:solidFill>
              </a:rPr>
              <a:t>pyAesCrypt</a:t>
            </a:r>
            <a:r>
              <a:rPr lang="fr-FR" sz="1600" dirty="0" smtClean="0">
                <a:solidFill>
                  <a:schemeClr val="bg1"/>
                </a:solidFill>
              </a:rPr>
              <a:t> – </a:t>
            </a:r>
            <a:r>
              <a:rPr lang="fr-FR" sz="1600" dirty="0" err="1" smtClean="0">
                <a:solidFill>
                  <a:schemeClr val="bg1"/>
                </a:solidFill>
              </a:rPr>
              <a:t>io</a:t>
            </a:r>
            <a:endParaRPr lang="fr-FR" sz="1600" dirty="0" smtClean="0">
              <a:solidFill>
                <a:schemeClr val="bg1"/>
              </a:solidFill>
            </a:endParaRPr>
          </a:p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 os – </a:t>
            </a:r>
            <a:r>
              <a:rPr lang="fr-FR" sz="1600" dirty="0" err="1" smtClean="0">
                <a:solidFill>
                  <a:schemeClr val="bg1"/>
                </a:solidFill>
              </a:rPr>
              <a:t>tarfile</a:t>
            </a:r>
            <a:r>
              <a:rPr lang="fr-FR" sz="1600" dirty="0" smtClean="0">
                <a:solidFill>
                  <a:schemeClr val="bg1"/>
                </a:solidFill>
              </a:rPr>
              <a:t> – threading – </a:t>
            </a:r>
            <a:r>
              <a:rPr lang="fr-FR" sz="1600" dirty="0" err="1" smtClean="0">
                <a:solidFill>
                  <a:schemeClr val="bg1"/>
                </a:solidFill>
              </a:rPr>
              <a:t>argparse</a:t>
            </a:r>
            <a:r>
              <a:rPr lang="fr-FR" sz="1600" dirty="0" smtClean="0">
                <a:solidFill>
                  <a:schemeClr val="bg1"/>
                </a:solidFill>
              </a:rPr>
              <a:t> – </a:t>
            </a:r>
            <a:r>
              <a:rPr lang="fr-FR" sz="1600" dirty="0" err="1" smtClean="0">
                <a:solidFill>
                  <a:schemeClr val="bg1"/>
                </a:solidFill>
              </a:rPr>
              <a:t>RPi</a:t>
            </a:r>
            <a:r>
              <a:rPr lang="fr-FR" sz="1600" dirty="0" smtClean="0">
                <a:solidFill>
                  <a:schemeClr val="bg1"/>
                </a:solidFill>
              </a:rPr>
              <a:t> – </a:t>
            </a:r>
            <a:r>
              <a:rPr lang="fr-FR" sz="1600" dirty="0" err="1" smtClean="0">
                <a:solidFill>
                  <a:schemeClr val="bg1"/>
                </a:solidFill>
              </a:rPr>
              <a:t>flask</a:t>
            </a:r>
            <a:r>
              <a:rPr lang="fr-FR" sz="1600" dirty="0" smtClean="0">
                <a:solidFill>
                  <a:schemeClr val="bg1"/>
                </a:solidFill>
              </a:rPr>
              <a:t> – </a:t>
            </a:r>
            <a:r>
              <a:rPr lang="fr-FR" sz="1600" dirty="0" err="1" smtClean="0">
                <a:solidFill>
                  <a:schemeClr val="bg1"/>
                </a:solidFill>
              </a:rPr>
              <a:t>logging</a:t>
            </a:r>
            <a:r>
              <a:rPr lang="fr-FR" sz="1600" dirty="0" smtClean="0">
                <a:solidFill>
                  <a:schemeClr val="bg1"/>
                </a:solidFill>
              </a:rPr>
              <a:t> – adafruit_hts221 – board – </a:t>
            </a:r>
            <a:r>
              <a:rPr lang="fr-FR" sz="1600" dirty="0" err="1" smtClean="0">
                <a:solidFill>
                  <a:schemeClr val="bg1"/>
                </a:solidFill>
              </a:rPr>
              <a:t>busio</a:t>
            </a:r>
            <a:r>
              <a:rPr lang="fr-FR" sz="1600" dirty="0" smtClean="0">
                <a:solidFill>
                  <a:schemeClr val="bg1"/>
                </a:solidFill>
              </a:rPr>
              <a:t> – </a:t>
            </a:r>
            <a:r>
              <a:rPr lang="fr-FR" sz="1600" dirty="0" err="1" smtClean="0">
                <a:solidFill>
                  <a:schemeClr val="bg1"/>
                </a:solidFill>
              </a:rPr>
              <a:t>adafruit_gps</a:t>
            </a:r>
            <a:r>
              <a:rPr lang="fr-FR" sz="1600" dirty="0" smtClean="0">
                <a:solidFill>
                  <a:schemeClr val="bg1"/>
                </a:solidFill>
              </a:rPr>
              <a:t/>
            </a:r>
            <a:br>
              <a:rPr lang="fr-FR" sz="1600" dirty="0" smtClean="0">
                <a:solidFill>
                  <a:schemeClr val="bg1"/>
                </a:solidFill>
              </a:rPr>
            </a:b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Adafruit</a:t>
            </a:r>
            <a:r>
              <a:rPr lang="fr-FR" sz="1600" dirty="0" smtClean="0">
                <a:solidFill>
                  <a:schemeClr val="bg1"/>
                </a:solidFill>
              </a:rPr>
              <a:t>-</a:t>
            </a:r>
            <a:r>
              <a:rPr lang="fr-FR" sz="1600" dirty="0" err="1" smtClean="0">
                <a:solidFill>
                  <a:schemeClr val="bg1"/>
                </a:solidFill>
              </a:rPr>
              <a:t>Blinka</a:t>
            </a:r>
            <a:r>
              <a:rPr lang="fr-FR" sz="1600" dirty="0" smtClean="0">
                <a:solidFill>
                  <a:schemeClr val="bg1"/>
                </a:solidFill>
              </a:rPr>
              <a:t> - </a:t>
            </a:r>
            <a:r>
              <a:rPr lang="fr-FR" sz="1600" dirty="0" err="1" smtClean="0">
                <a:solidFill>
                  <a:schemeClr val="bg1"/>
                </a:solidFill>
              </a:rPr>
              <a:t>adafruit</a:t>
            </a:r>
            <a:r>
              <a:rPr lang="fr-FR" sz="1600" dirty="0" smtClean="0">
                <a:solidFill>
                  <a:schemeClr val="bg1"/>
                </a:solidFill>
              </a:rPr>
              <a:t>-</a:t>
            </a:r>
            <a:r>
              <a:rPr lang="fr-FR" sz="1600" dirty="0" err="1" smtClean="0">
                <a:solidFill>
                  <a:schemeClr val="bg1"/>
                </a:solidFill>
              </a:rPr>
              <a:t>circuitpython</a:t>
            </a:r>
            <a:r>
              <a:rPr lang="fr-FR" sz="1600" dirty="0" smtClean="0">
                <a:solidFill>
                  <a:schemeClr val="bg1"/>
                </a:solidFill>
              </a:rPr>
              <a:t>-</a:t>
            </a:r>
            <a:r>
              <a:rPr lang="fr-FR" sz="1600" dirty="0" err="1" smtClean="0">
                <a:solidFill>
                  <a:schemeClr val="bg1"/>
                </a:solidFill>
              </a:rPr>
              <a:t>gps</a:t>
            </a:r>
            <a:r>
              <a:rPr lang="fr-FR" sz="1600" dirty="0" smtClean="0">
                <a:solidFill>
                  <a:schemeClr val="bg1"/>
                </a:solidFill>
              </a:rPr>
              <a:t> - </a:t>
            </a:r>
            <a:r>
              <a:rPr lang="fr-FR" sz="1600" dirty="0" err="1" smtClean="0">
                <a:solidFill>
                  <a:schemeClr val="bg1"/>
                </a:solidFill>
              </a:rPr>
              <a:t>adafruit</a:t>
            </a:r>
            <a:r>
              <a:rPr lang="fr-FR" sz="1600" dirty="0" smtClean="0">
                <a:solidFill>
                  <a:schemeClr val="bg1"/>
                </a:solidFill>
              </a:rPr>
              <a:t>-</a:t>
            </a:r>
            <a:r>
              <a:rPr lang="fr-FR" sz="1600" dirty="0" err="1" smtClean="0">
                <a:solidFill>
                  <a:schemeClr val="bg1"/>
                </a:solidFill>
              </a:rPr>
              <a:t>circuitpython</a:t>
            </a:r>
            <a:r>
              <a:rPr lang="fr-FR" sz="1600" dirty="0" smtClean="0">
                <a:solidFill>
                  <a:schemeClr val="bg1"/>
                </a:solidFill>
              </a:rPr>
              <a:t>-hts221 -</a:t>
            </a:r>
            <a:r>
              <a:rPr lang="fr-FR" sz="1600" dirty="0" err="1" smtClean="0">
                <a:solidFill>
                  <a:schemeClr val="bg1"/>
                </a:solidFill>
              </a:rPr>
              <a:t>adafruit</a:t>
            </a:r>
            <a:r>
              <a:rPr lang="fr-FR" sz="1600" dirty="0" smtClean="0">
                <a:solidFill>
                  <a:schemeClr val="bg1"/>
                </a:solidFill>
              </a:rPr>
              <a:t>-</a:t>
            </a:r>
            <a:r>
              <a:rPr lang="fr-FR" sz="1600" dirty="0" err="1" smtClean="0">
                <a:solidFill>
                  <a:schemeClr val="bg1"/>
                </a:solidFill>
              </a:rPr>
              <a:t>circuitpython</a:t>
            </a:r>
            <a:r>
              <a:rPr lang="fr-FR" sz="1600" dirty="0" smtClean="0">
                <a:solidFill>
                  <a:schemeClr val="bg1"/>
                </a:solidFill>
              </a:rPr>
              <a:t>-</a:t>
            </a:r>
            <a:r>
              <a:rPr lang="fr-FR" sz="1600" dirty="0" err="1" smtClean="0">
                <a:solidFill>
                  <a:schemeClr val="bg1"/>
                </a:solidFill>
              </a:rPr>
              <a:t>register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9652" y="3701485"/>
            <a:ext cx="8670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os – </a:t>
            </a:r>
            <a:r>
              <a:rPr lang="fr-FR" sz="1600" dirty="0" err="1" smtClean="0">
                <a:solidFill>
                  <a:schemeClr val="bg1"/>
                </a:solidFill>
              </a:rPr>
              <a:t>tkinter</a:t>
            </a:r>
            <a:r>
              <a:rPr lang="fr-FR" sz="1600" dirty="0" smtClean="0">
                <a:solidFill>
                  <a:schemeClr val="bg1"/>
                </a:solidFill>
              </a:rPr>
              <a:t> – </a:t>
            </a:r>
            <a:r>
              <a:rPr lang="fr-FR" sz="1600" dirty="0" err="1" smtClean="0">
                <a:solidFill>
                  <a:schemeClr val="bg1"/>
                </a:solidFill>
              </a:rPr>
              <a:t>json</a:t>
            </a:r>
            <a:r>
              <a:rPr lang="fr-FR" sz="1600" dirty="0" smtClean="0">
                <a:solidFill>
                  <a:schemeClr val="bg1"/>
                </a:solidFill>
              </a:rPr>
              <a:t> – </a:t>
            </a:r>
            <a:r>
              <a:rPr lang="fr-FR" sz="1600" dirty="0" err="1" smtClean="0">
                <a:solidFill>
                  <a:schemeClr val="bg1"/>
                </a:solidFill>
              </a:rPr>
              <a:t>shutil</a:t>
            </a:r>
            <a:r>
              <a:rPr lang="fr-FR" sz="1600" dirty="0" smtClean="0">
                <a:solidFill>
                  <a:schemeClr val="bg1"/>
                </a:solidFill>
              </a:rPr>
              <a:t> – </a:t>
            </a:r>
            <a:r>
              <a:rPr lang="fr-FR" sz="1600" dirty="0" err="1" smtClean="0">
                <a:solidFill>
                  <a:schemeClr val="bg1"/>
                </a:solidFill>
              </a:rPr>
              <a:t>zipfile</a:t>
            </a:r>
            <a:r>
              <a:rPr lang="fr-FR" sz="1600" dirty="0" smtClean="0">
                <a:solidFill>
                  <a:schemeClr val="bg1"/>
                </a:solidFill>
              </a:rPr>
              <a:t> – </a:t>
            </a:r>
            <a:r>
              <a:rPr lang="fr-FR" sz="1600" dirty="0" err="1" smtClean="0">
                <a:solidFill>
                  <a:schemeClr val="bg1"/>
                </a:solidFill>
              </a:rPr>
              <a:t>pyAesCrypt</a:t>
            </a:r>
            <a:r>
              <a:rPr lang="fr-FR" sz="1600" dirty="0" smtClean="0">
                <a:solidFill>
                  <a:schemeClr val="bg1"/>
                </a:solidFill>
              </a:rPr>
              <a:t> – </a:t>
            </a:r>
            <a:r>
              <a:rPr lang="fr-FR" sz="1600" dirty="0" err="1" smtClean="0">
                <a:solidFill>
                  <a:schemeClr val="bg1"/>
                </a:solidFill>
              </a:rPr>
              <a:t>matplotlib</a:t>
            </a:r>
            <a:r>
              <a:rPr lang="fr-FR" sz="1600" dirty="0" smtClean="0">
                <a:solidFill>
                  <a:schemeClr val="bg1"/>
                </a:solidFill>
              </a:rPr>
              <a:t> – </a:t>
            </a:r>
            <a:r>
              <a:rPr lang="fr-FR" sz="1600" dirty="0" err="1" smtClean="0">
                <a:solidFill>
                  <a:schemeClr val="bg1"/>
                </a:solidFill>
              </a:rPr>
              <a:t>numpy</a:t>
            </a:r>
            <a:r>
              <a:rPr lang="fr-FR" sz="1600" dirty="0" smtClean="0">
                <a:solidFill>
                  <a:schemeClr val="bg1"/>
                </a:solidFill>
              </a:rPr>
              <a:t> – </a:t>
            </a:r>
            <a:r>
              <a:rPr lang="fr-FR" sz="1600" dirty="0" err="1" smtClean="0">
                <a:solidFill>
                  <a:schemeClr val="bg1"/>
                </a:solidFill>
              </a:rPr>
              <a:t>folium</a:t>
            </a:r>
            <a:r>
              <a:rPr lang="fr-FR" sz="1600" dirty="0" smtClean="0">
                <a:solidFill>
                  <a:schemeClr val="bg1"/>
                </a:solidFill>
              </a:rPr>
              <a:t> – </a:t>
            </a:r>
            <a:r>
              <a:rPr lang="fr-FR" sz="1600" dirty="0" err="1" smtClean="0">
                <a:solidFill>
                  <a:schemeClr val="bg1"/>
                </a:solidFill>
              </a:rPr>
              <a:t>webbrowser</a:t>
            </a:r>
            <a:r>
              <a:rPr lang="fr-FR" sz="1600" dirty="0" smtClean="0">
                <a:solidFill>
                  <a:schemeClr val="bg1"/>
                </a:solidFill>
              </a:rPr>
              <a:t> – </a:t>
            </a:r>
            <a:r>
              <a:rPr lang="fr-FR" sz="1600" dirty="0" err="1" smtClean="0">
                <a:solidFill>
                  <a:schemeClr val="bg1"/>
                </a:solidFill>
              </a:rPr>
              <a:t>pickle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sz="1600" dirty="0" err="1" smtClean="0">
                <a:solidFill>
                  <a:schemeClr val="bg1"/>
                </a:solidFill>
              </a:rPr>
              <a:t>opencv</a:t>
            </a:r>
            <a:r>
              <a:rPr lang="fr-FR" sz="1600" dirty="0" smtClean="0">
                <a:solidFill>
                  <a:schemeClr val="bg1"/>
                </a:solidFill>
              </a:rPr>
              <a:t> (cv2)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85720" y="4643450"/>
            <a:ext cx="8367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os – </a:t>
            </a:r>
            <a:r>
              <a:rPr lang="fr-FR" sz="1600" dirty="0" err="1" smtClean="0">
                <a:solidFill>
                  <a:schemeClr val="bg1"/>
                </a:solidFill>
              </a:rPr>
              <a:t>sys</a:t>
            </a:r>
            <a:r>
              <a:rPr lang="fr-FR" sz="1600" dirty="0" smtClean="0">
                <a:solidFill>
                  <a:schemeClr val="bg1"/>
                </a:solidFill>
              </a:rPr>
              <a:t> – </a:t>
            </a:r>
            <a:r>
              <a:rPr lang="fr-FR" sz="1600" dirty="0" err="1" smtClean="0">
                <a:solidFill>
                  <a:schemeClr val="bg1"/>
                </a:solidFill>
              </a:rPr>
              <a:t>subprocess</a:t>
            </a:r>
            <a:r>
              <a:rPr lang="fr-FR" sz="1600" dirty="0" smtClean="0">
                <a:solidFill>
                  <a:schemeClr val="bg1"/>
                </a:solidFill>
              </a:rPr>
              <a:t> – </a:t>
            </a:r>
            <a:r>
              <a:rPr lang="fr-FR" sz="1600" dirty="0" err="1" smtClean="0">
                <a:solidFill>
                  <a:schemeClr val="bg1"/>
                </a:solidFill>
              </a:rPr>
              <a:t>datetime</a:t>
            </a:r>
            <a:r>
              <a:rPr lang="fr-FR" sz="1600" dirty="0" smtClean="0">
                <a:solidFill>
                  <a:schemeClr val="bg1"/>
                </a:solidFill>
              </a:rPr>
              <a:t> – </a:t>
            </a:r>
            <a:r>
              <a:rPr lang="fr-FR" sz="1600" dirty="0" err="1" smtClean="0">
                <a:solidFill>
                  <a:schemeClr val="bg1"/>
                </a:solidFill>
              </a:rPr>
              <a:t>numpy</a:t>
            </a:r>
            <a:r>
              <a:rPr lang="fr-FR" sz="1600" dirty="0" smtClean="0">
                <a:solidFill>
                  <a:schemeClr val="bg1"/>
                </a:solidFill>
              </a:rPr>
              <a:t> – </a:t>
            </a:r>
            <a:r>
              <a:rPr lang="fr-FR" sz="1600" dirty="0" err="1" smtClean="0">
                <a:solidFill>
                  <a:schemeClr val="bg1"/>
                </a:solidFill>
              </a:rPr>
              <a:t>json</a:t>
            </a:r>
            <a:r>
              <a:rPr lang="fr-FR" sz="1600" dirty="0" smtClean="0">
                <a:solidFill>
                  <a:schemeClr val="bg1"/>
                </a:solidFill>
              </a:rPr>
              <a:t> – </a:t>
            </a:r>
            <a:r>
              <a:rPr lang="fr-FR" sz="1600" dirty="0" err="1" smtClean="0">
                <a:solidFill>
                  <a:schemeClr val="bg1"/>
                </a:solidFill>
              </a:rPr>
              <a:t>zipfile</a:t>
            </a:r>
            <a:r>
              <a:rPr lang="fr-FR" sz="1600" dirty="0" smtClean="0">
                <a:solidFill>
                  <a:schemeClr val="bg1"/>
                </a:solidFill>
              </a:rPr>
              <a:t> – </a:t>
            </a:r>
            <a:r>
              <a:rPr lang="fr-FR" sz="1600" dirty="0" err="1" smtClean="0">
                <a:solidFill>
                  <a:schemeClr val="bg1"/>
                </a:solidFill>
              </a:rPr>
              <a:t>shutil</a:t>
            </a:r>
            <a:r>
              <a:rPr lang="fr-FR" sz="1600" dirty="0" smtClean="0">
                <a:solidFill>
                  <a:schemeClr val="bg1"/>
                </a:solidFill>
              </a:rPr>
              <a:t> – time – </a:t>
            </a:r>
            <a:r>
              <a:rPr lang="fr-FR" sz="1600" dirty="0" err="1" smtClean="0">
                <a:solidFill>
                  <a:schemeClr val="bg1"/>
                </a:solidFill>
              </a:rPr>
              <a:t>io</a:t>
            </a:r>
            <a:r>
              <a:rPr lang="fr-FR" sz="1600" dirty="0" smtClean="0">
                <a:solidFill>
                  <a:schemeClr val="bg1"/>
                </a:solidFill>
              </a:rPr>
              <a:t> – </a:t>
            </a:r>
            <a:r>
              <a:rPr lang="fr-FR" sz="1600" dirty="0" err="1" smtClean="0">
                <a:solidFill>
                  <a:schemeClr val="bg1"/>
                </a:solidFill>
              </a:rPr>
              <a:t>pickle</a:t>
            </a:r>
            <a:r>
              <a:rPr lang="fr-FR" sz="1600" dirty="0" smtClean="0">
                <a:solidFill>
                  <a:schemeClr val="bg1"/>
                </a:solidFill>
              </a:rPr>
              <a:t> – </a:t>
            </a:r>
            <a:r>
              <a:rPr lang="fr-FR" sz="1600" dirty="0" err="1" smtClean="0">
                <a:solidFill>
                  <a:schemeClr val="bg1"/>
                </a:solidFill>
              </a:rPr>
              <a:t>yaml</a:t>
            </a:r>
            <a:r>
              <a:rPr lang="fr-FR" sz="1600" dirty="0" smtClean="0">
                <a:solidFill>
                  <a:schemeClr val="bg1"/>
                </a:solidFill>
              </a:rPr>
              <a:t> – </a:t>
            </a:r>
            <a:r>
              <a:rPr lang="fr-FR" sz="1600" dirty="0" err="1" smtClean="0">
                <a:solidFill>
                  <a:schemeClr val="bg1"/>
                </a:solidFill>
              </a:rPr>
              <a:t>flask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br>
              <a:rPr lang="fr-FR" sz="1600" dirty="0" smtClean="0">
                <a:solidFill>
                  <a:schemeClr val="bg1"/>
                </a:solidFill>
              </a:rPr>
            </a:br>
            <a:r>
              <a:rPr lang="fr-FR" sz="1600" dirty="0" err="1" smtClean="0">
                <a:solidFill>
                  <a:schemeClr val="bg1"/>
                </a:solidFill>
              </a:rPr>
              <a:t>matplotlib</a:t>
            </a:r>
            <a:r>
              <a:rPr lang="fr-FR" sz="1600" dirty="0" smtClean="0">
                <a:solidFill>
                  <a:schemeClr val="bg1"/>
                </a:solidFill>
              </a:rPr>
              <a:t> – </a:t>
            </a:r>
            <a:r>
              <a:rPr lang="fr-FR" sz="1600" dirty="0" err="1" smtClean="0">
                <a:solidFill>
                  <a:schemeClr val="bg1"/>
                </a:solidFill>
              </a:rPr>
              <a:t>opencv</a:t>
            </a:r>
            <a:r>
              <a:rPr lang="fr-FR" sz="1600" dirty="0" smtClean="0">
                <a:solidFill>
                  <a:schemeClr val="bg1"/>
                </a:solidFill>
              </a:rPr>
              <a:t> (cv2) – </a:t>
            </a:r>
            <a:r>
              <a:rPr lang="fr-FR" sz="1600" dirty="0" err="1" smtClean="0">
                <a:solidFill>
                  <a:schemeClr val="bg1"/>
                </a:solidFill>
              </a:rPr>
              <a:t>folium</a:t>
            </a:r>
            <a:r>
              <a:rPr lang="fr-FR" sz="1600" dirty="0" smtClean="0">
                <a:solidFill>
                  <a:schemeClr val="bg1"/>
                </a:solidFill>
              </a:rPr>
              <a:t> – </a:t>
            </a:r>
            <a:r>
              <a:rPr lang="fr-FR" sz="1600" dirty="0" err="1" smtClean="0">
                <a:solidFill>
                  <a:schemeClr val="bg1"/>
                </a:solidFill>
              </a:rPr>
              <a:t>requests</a:t>
            </a:r>
            <a:r>
              <a:rPr lang="fr-FR" sz="1600" dirty="0" smtClean="0">
                <a:solidFill>
                  <a:schemeClr val="bg1"/>
                </a:solidFill>
              </a:rPr>
              <a:t> - math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42844" y="2000244"/>
            <a:ext cx="2226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u="sng" dirty="0" smtClean="0">
                <a:solidFill>
                  <a:schemeClr val="bg1"/>
                </a:solidFill>
                <a:latin typeface="Bahnschrift SemiBold" pitchFamily="34" charset="0"/>
              </a:rPr>
              <a:t>Internal software:</a:t>
            </a:r>
            <a:endParaRPr lang="en-GB" sz="3600" b="1" u="sng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1406" y="3357566"/>
            <a:ext cx="3483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u="sng" dirty="0" smtClean="0">
                <a:solidFill>
                  <a:schemeClr val="bg1"/>
                </a:solidFill>
                <a:latin typeface="Bahnschrift SemiBold" pitchFamily="34" charset="0"/>
              </a:rPr>
              <a:t>Computer external software:</a:t>
            </a:r>
            <a:endParaRPr lang="en-GB" sz="3600" b="1" u="sng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1406" y="4286260"/>
            <a:ext cx="3079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u="sng" dirty="0" smtClean="0">
                <a:solidFill>
                  <a:schemeClr val="bg1"/>
                </a:solidFill>
                <a:latin typeface="Bahnschrift SemiBold" pitchFamily="34" charset="0"/>
              </a:rPr>
              <a:t>Online external software:</a:t>
            </a:r>
            <a:endParaRPr lang="en-GB" sz="3600" b="1" u="sng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pic>
        <p:nvPicPr>
          <p:cNvPr id="18" name="Image 17" descr="right-drawn-arro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246782" flipV="1">
            <a:off x="4837180" y="580290"/>
            <a:ext cx="1432382" cy="952103"/>
          </a:xfrm>
          <a:prstGeom prst="rect">
            <a:avLst/>
          </a:prstGeom>
        </p:spPr>
      </p:pic>
      <p:pic>
        <p:nvPicPr>
          <p:cNvPr id="20" name="Image 19" descr="right-drawn-arro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089744">
            <a:off x="4853700" y="1328631"/>
            <a:ext cx="1425684" cy="971094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6594420" y="714360"/>
            <a:ext cx="2026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Pre-built libraries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572264" y="1714492"/>
            <a:ext cx="2171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Common language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594420" y="1214426"/>
            <a:ext cx="2025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Supported by RPI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857752" y="142856"/>
            <a:ext cx="857256" cy="35394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21 / 20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ESA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71419"/>
            <a:ext cx="1357322" cy="469884"/>
          </a:xfrm>
          <a:prstGeom prst="rect">
            <a:avLst/>
          </a:prstGeom>
        </p:spPr>
      </p:pic>
      <p:pic>
        <p:nvPicPr>
          <p:cNvPr id="4" name="Image 3" descr="fla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20" y="5429269"/>
            <a:ext cx="6824234" cy="1489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00892" y="5381972"/>
            <a:ext cx="3500462" cy="258050"/>
          </a:xfrm>
          <a:prstGeom prst="rect">
            <a:avLst/>
          </a:prstGeom>
          <a:noFill/>
        </p:spPr>
        <p:txBody>
          <a:bodyPr wrap="square" lIns="87913" tIns="43957" rIns="87913" bIns="43957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sym typeface="Wingdings" pitchFamily="2" charset="2"/>
              </a:rPr>
              <a:t> THE EUROPEAN SPACE AGENCY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1161" y="68029"/>
            <a:ext cx="3882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Bahnschrift SemiBold" pitchFamily="34" charset="0"/>
              </a:rPr>
              <a:t>Software diagram</a:t>
            </a:r>
            <a:endParaRPr lang="en-GB" sz="54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pic>
        <p:nvPicPr>
          <p:cNvPr id="9" name="Image 8" descr="rect83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785798"/>
            <a:ext cx="6143668" cy="438140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857752" y="142856"/>
            <a:ext cx="857256" cy="35394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22 / 20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ESA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71419"/>
            <a:ext cx="1357322" cy="469884"/>
          </a:xfrm>
          <a:prstGeom prst="rect">
            <a:avLst/>
          </a:prstGeom>
        </p:spPr>
      </p:pic>
      <p:pic>
        <p:nvPicPr>
          <p:cNvPr id="4" name="Image 3" descr="fla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20" y="5429269"/>
            <a:ext cx="6824234" cy="1489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00892" y="5381972"/>
            <a:ext cx="3500462" cy="258050"/>
          </a:xfrm>
          <a:prstGeom prst="rect">
            <a:avLst/>
          </a:prstGeom>
          <a:noFill/>
        </p:spPr>
        <p:txBody>
          <a:bodyPr wrap="square" lIns="87913" tIns="43957" rIns="87913" bIns="43957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sym typeface="Wingdings" pitchFamily="2" charset="2"/>
              </a:rPr>
              <a:t> THE EUROPEAN SPACE AGENCY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1161" y="68029"/>
            <a:ext cx="5315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Bahnschrift SemiBold" pitchFamily="34" charset="0"/>
              </a:rPr>
              <a:t>Internal communications</a:t>
            </a:r>
            <a:endParaRPr lang="en-GB" sz="54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pic>
        <p:nvPicPr>
          <p:cNvPr id="9" name="Image 8" descr="cansat mission diagram - Copi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1000112"/>
            <a:ext cx="7297169" cy="395342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357950" y="142856"/>
            <a:ext cx="857256" cy="35394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23 / 20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ESA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71419"/>
            <a:ext cx="1357322" cy="469884"/>
          </a:xfrm>
          <a:prstGeom prst="rect">
            <a:avLst/>
          </a:prstGeom>
        </p:spPr>
      </p:pic>
      <p:pic>
        <p:nvPicPr>
          <p:cNvPr id="4" name="Image 3" descr="fla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20" y="5429269"/>
            <a:ext cx="6824234" cy="1489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00892" y="5381972"/>
            <a:ext cx="3500462" cy="258050"/>
          </a:xfrm>
          <a:prstGeom prst="rect">
            <a:avLst/>
          </a:prstGeom>
          <a:noFill/>
        </p:spPr>
        <p:txBody>
          <a:bodyPr wrap="square" lIns="87913" tIns="43957" rIns="87913" bIns="43957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sym typeface="Wingdings" pitchFamily="2" charset="2"/>
              </a:rPr>
              <a:t> THE EUROPEAN SPACE AGENCY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1161" y="68029"/>
            <a:ext cx="5501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err="1" smtClean="0">
                <a:solidFill>
                  <a:schemeClr val="bg1"/>
                </a:solidFill>
                <a:latin typeface="Bahnschrift SemiBold" pitchFamily="34" charset="0"/>
              </a:rPr>
              <a:t>External</a:t>
            </a:r>
            <a:r>
              <a:rPr lang="fr-FR" sz="3600" b="1" dirty="0" smtClean="0">
                <a:solidFill>
                  <a:schemeClr val="bg1"/>
                </a:solidFill>
                <a:latin typeface="Bahnschrift SemiBold" pitchFamily="34" charset="0"/>
              </a:rPr>
              <a:t> communications</a:t>
            </a:r>
            <a:endParaRPr lang="fr-FR" sz="54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pic>
        <p:nvPicPr>
          <p:cNvPr id="10" name="Image 9" descr="communication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785798"/>
            <a:ext cx="6572296" cy="45224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57224" y="714360"/>
            <a:ext cx="428628" cy="47149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286512" y="214294"/>
            <a:ext cx="857256" cy="35394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24 / 20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ESA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71419"/>
            <a:ext cx="1357322" cy="469884"/>
          </a:xfrm>
          <a:prstGeom prst="rect">
            <a:avLst/>
          </a:prstGeom>
        </p:spPr>
      </p:pic>
      <p:pic>
        <p:nvPicPr>
          <p:cNvPr id="4" name="Image 3" descr="fla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20" y="5429269"/>
            <a:ext cx="6824234" cy="1489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00892" y="5381972"/>
            <a:ext cx="3500462" cy="258050"/>
          </a:xfrm>
          <a:prstGeom prst="rect">
            <a:avLst/>
          </a:prstGeom>
          <a:noFill/>
        </p:spPr>
        <p:txBody>
          <a:bodyPr wrap="square" lIns="87913" tIns="43957" rIns="87913" bIns="43957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sym typeface="Wingdings" pitchFamily="2" charset="2"/>
              </a:rPr>
              <a:t> THE EUROPEAN SPACE AGENCY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1161" y="68029"/>
            <a:ext cx="5743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err="1" smtClean="0">
                <a:solidFill>
                  <a:schemeClr val="bg1"/>
                </a:solidFill>
                <a:latin typeface="Bahnschrift SemiBold" pitchFamily="34" charset="0"/>
              </a:rPr>
              <a:t>Detailed</a:t>
            </a:r>
            <a:r>
              <a:rPr lang="fr-FR" sz="3600" b="1" dirty="0" smtClean="0">
                <a:solidFill>
                  <a:schemeClr val="bg1"/>
                </a:solidFill>
                <a:latin typeface="Bahnschrift SemiBold" pitchFamily="34" charset="0"/>
              </a:rPr>
              <a:t> </a:t>
            </a:r>
            <a:r>
              <a:rPr lang="fr-FR" sz="3600" b="1" dirty="0" err="1" smtClean="0">
                <a:solidFill>
                  <a:schemeClr val="bg1"/>
                </a:solidFill>
                <a:latin typeface="Bahnschrift SemiBold" pitchFamily="34" charset="0"/>
              </a:rPr>
              <a:t>outreach</a:t>
            </a:r>
            <a:r>
              <a:rPr lang="fr-FR" sz="3600" b="1" dirty="0" smtClean="0">
                <a:solidFill>
                  <a:schemeClr val="bg1"/>
                </a:solidFill>
                <a:latin typeface="Bahnschrift SemiBold" pitchFamily="34" charset="0"/>
              </a:rPr>
              <a:t> program</a:t>
            </a:r>
            <a:endParaRPr lang="fr-FR" sz="54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5214942" y="1000112"/>
          <a:ext cx="3714776" cy="4000529"/>
        </p:xfrm>
        <a:graphic>
          <a:graphicData uri="http://schemas.openxmlformats.org/drawingml/2006/table">
            <a:tbl>
              <a:tblPr/>
              <a:tblGrid>
                <a:gridCol w="1133973"/>
                <a:gridCol w="723415"/>
                <a:gridCol w="928694"/>
                <a:gridCol w="928694"/>
              </a:tblGrid>
              <a:tr h="442916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/>
                          <a:ea typeface="Arial"/>
                          <a:cs typeface="Times New Roman"/>
                        </a:rPr>
                        <a:t>In process</a:t>
                      </a:r>
                      <a:r>
                        <a:rPr lang="en-GB" sz="105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/>
                          <a:ea typeface="Arial"/>
                          <a:cs typeface="Times New Roman"/>
                        </a:rPr>
                        <a:t> or no response.</a:t>
                      </a:r>
                      <a:endParaRPr lang="fr-FR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7" marR="4445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9097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-1371600" algn="l"/>
                          <a:tab pos="-914400" algn="l"/>
                          <a:tab pos="-457200" algn="l"/>
                          <a:tab pos="365760" algn="l"/>
                          <a:tab pos="8229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/>
                          <a:ea typeface="Arial"/>
                          <a:cs typeface="Arial"/>
                        </a:rPr>
                        <a:t>Name</a:t>
                      </a:r>
                      <a:endParaRPr lang="fr-FR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7" marR="4445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-1371600" algn="l"/>
                          <a:tab pos="-914400" algn="l"/>
                          <a:tab pos="-457200" algn="l"/>
                          <a:tab pos="365760" algn="l"/>
                          <a:tab pos="8229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/>
                          <a:ea typeface="Arial"/>
                          <a:cs typeface="Arial"/>
                        </a:rPr>
                        <a:t>Type</a:t>
                      </a:r>
                      <a:endParaRPr lang="fr-FR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7" marR="4445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-1371600" algn="l"/>
                          <a:tab pos="-914400" algn="l"/>
                          <a:tab pos="-457200" algn="l"/>
                          <a:tab pos="365760" algn="l"/>
                          <a:tab pos="8229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/>
                          <a:ea typeface="Arial"/>
                          <a:cs typeface="Arial"/>
                        </a:rPr>
                        <a:t>Actions</a:t>
                      </a:r>
                      <a:endParaRPr lang="fr-FR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7" marR="4445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-1371600" algn="l"/>
                          <a:tab pos="-914400" algn="l"/>
                          <a:tab pos="-457200" algn="l"/>
                          <a:tab pos="365760" algn="l"/>
                          <a:tab pos="8229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/>
                          <a:ea typeface="Arial"/>
                          <a:cs typeface="Arial"/>
                        </a:rPr>
                        <a:t>Public</a:t>
                      </a:r>
                      <a:endParaRPr lang="fr-FR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7" marR="4445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826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-1371600" algn="l"/>
                          <a:tab pos="-914400" algn="l"/>
                          <a:tab pos="-457200" algn="l"/>
                          <a:tab pos="365760" algn="l"/>
                          <a:tab pos="8229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800" b="0" u="none" dirty="0" smtClean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Okapi</a:t>
                      </a:r>
                      <a:endParaRPr lang="fr-FR" sz="800" u="none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7" marR="4445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-1371600" algn="l"/>
                          <a:tab pos="-914400" algn="l"/>
                          <a:tab pos="-457200" algn="l"/>
                          <a:tab pos="365760" algn="l"/>
                          <a:tab pos="8229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800" dirty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Newspaper</a:t>
                      </a:r>
                      <a:endParaRPr lang="fr-FR" sz="8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7" marR="4445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-1371600" algn="l"/>
                          <a:tab pos="-914400" algn="l"/>
                          <a:tab pos="-457200" algn="l"/>
                          <a:tab pos="365760" algn="l"/>
                          <a:tab pos="8229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800" dirty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No response</a:t>
                      </a:r>
                      <a:endParaRPr lang="fr-FR" sz="8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7" marR="4445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-1371600" algn="l"/>
                          <a:tab pos="-914400" algn="l"/>
                          <a:tab pos="-457200" algn="l"/>
                          <a:tab pos="365760" algn="l"/>
                          <a:tab pos="8229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800" dirty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Young public</a:t>
                      </a:r>
                      <a:endParaRPr lang="fr-FR" sz="8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7" marR="4445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062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-1371600" algn="l"/>
                          <a:tab pos="-914400" algn="l"/>
                          <a:tab pos="-457200" algn="l"/>
                          <a:tab pos="365760" algn="l"/>
                          <a:tab pos="8229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800" b="0" u="none" dirty="0" smtClean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Le petit</a:t>
                      </a:r>
                      <a:r>
                        <a:rPr lang="en-GB" sz="800" b="0" u="none" baseline="0" dirty="0" smtClean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 quotidien</a:t>
                      </a:r>
                      <a:endParaRPr lang="fr-FR" sz="800" u="none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7" marR="4445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83062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-1371600" algn="l"/>
                          <a:tab pos="-914400" algn="l"/>
                          <a:tab pos="-457200" algn="l"/>
                          <a:tab pos="365760" algn="l"/>
                          <a:tab pos="8229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800" b="0" u="none" dirty="0" smtClean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Le monde des ados</a:t>
                      </a:r>
                      <a:endParaRPr lang="fr-FR" sz="800" u="none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7" marR="4445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-1371600" algn="l"/>
                          <a:tab pos="-914400" algn="l"/>
                          <a:tab pos="-457200" algn="l"/>
                          <a:tab pos="365760" algn="l"/>
                          <a:tab pos="8229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800" dirty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In process</a:t>
                      </a:r>
                      <a:endParaRPr lang="fr-FR" sz="8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7" marR="4445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42798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-1371600" algn="l"/>
                          <a:tab pos="-914400" algn="l"/>
                          <a:tab pos="-457200" algn="l"/>
                          <a:tab pos="365760" algn="l"/>
                          <a:tab pos="8229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800" b="0" u="none" dirty="0" smtClean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Le bien public</a:t>
                      </a:r>
                      <a:endParaRPr lang="fr-FR" sz="800" u="none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7" marR="4445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-1371600" algn="l"/>
                          <a:tab pos="-914400" algn="l"/>
                          <a:tab pos="-457200" algn="l"/>
                          <a:tab pos="365760" algn="l"/>
                          <a:tab pos="8229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800" dirty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No response</a:t>
                      </a:r>
                      <a:endParaRPr lang="fr-FR" sz="8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7" marR="4445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-1371600" algn="l"/>
                          <a:tab pos="-914400" algn="l"/>
                          <a:tab pos="-457200" algn="l"/>
                          <a:tab pos="365760" algn="l"/>
                          <a:tab pos="8229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8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Old public</a:t>
                      </a:r>
                      <a:endParaRPr lang="fr-FR" sz="8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7" marR="4445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26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-1371600" algn="l"/>
                          <a:tab pos="-914400" algn="l"/>
                          <a:tab pos="-457200" algn="l"/>
                          <a:tab pos="365760" algn="l"/>
                          <a:tab pos="8229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800" b="0" u="none" dirty="0" smtClean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Radio Uno</a:t>
                      </a:r>
                      <a:endParaRPr lang="fr-FR" sz="800" u="none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7" marR="4445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-1371600" algn="l"/>
                          <a:tab pos="-914400" algn="l"/>
                          <a:tab pos="-457200" algn="l"/>
                          <a:tab pos="365760" algn="l"/>
                          <a:tab pos="8229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800" dirty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Radio</a:t>
                      </a:r>
                      <a:endParaRPr lang="fr-FR" sz="8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7" marR="4445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83062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-1371600" algn="l"/>
                          <a:tab pos="-914400" algn="l"/>
                          <a:tab pos="-457200" algn="l"/>
                          <a:tab pos="365760" algn="l"/>
                          <a:tab pos="8229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800" b="0" u="none" dirty="0" smtClean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Radio campus</a:t>
                      </a:r>
                      <a:endParaRPr lang="fr-FR" sz="800" u="none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7" marR="4445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285720" y="785798"/>
          <a:ext cx="4714909" cy="4549351"/>
        </p:xfrm>
        <a:graphic>
          <a:graphicData uri="http://schemas.openxmlformats.org/drawingml/2006/table">
            <a:tbl>
              <a:tblPr/>
              <a:tblGrid>
                <a:gridCol w="1008227"/>
                <a:gridCol w="958605"/>
                <a:gridCol w="1690691"/>
                <a:gridCol w="104036"/>
                <a:gridCol w="953350"/>
              </a:tblGrid>
              <a:tr h="262203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/>
                          <a:ea typeface="Arial"/>
                          <a:cs typeface="Times New Roman"/>
                        </a:rPr>
                        <a:t>Realised</a:t>
                      </a:r>
                      <a:endParaRPr lang="fr-FR" sz="110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620" marR="67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66425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-1371600" algn="l"/>
                          <a:tab pos="-914400" algn="l"/>
                          <a:tab pos="-457200" algn="l"/>
                          <a:tab pos="365760" algn="l"/>
                          <a:tab pos="8229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1100" b="1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/>
                          <a:ea typeface="Arial"/>
                          <a:cs typeface="Arial"/>
                        </a:rPr>
                        <a:t>Name</a:t>
                      </a:r>
                      <a:endParaRPr lang="fr-FR" sz="110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620" marR="67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-1371600" algn="l"/>
                          <a:tab pos="-914400" algn="l"/>
                          <a:tab pos="-457200" algn="l"/>
                          <a:tab pos="365760" algn="l"/>
                          <a:tab pos="8229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1100" b="1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/>
                          <a:ea typeface="Arial"/>
                          <a:cs typeface="Arial"/>
                        </a:rPr>
                        <a:t>Type</a:t>
                      </a:r>
                      <a:endParaRPr lang="fr-FR" sz="110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620" marR="67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-1371600" algn="l"/>
                          <a:tab pos="-914400" algn="l"/>
                          <a:tab pos="-457200" algn="l"/>
                          <a:tab pos="365760" algn="l"/>
                          <a:tab pos="8229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1100" b="1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/>
                          <a:ea typeface="Arial"/>
                          <a:cs typeface="Arial"/>
                        </a:rPr>
                        <a:t>Actions</a:t>
                      </a:r>
                      <a:endParaRPr lang="fr-FR" sz="110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620" marR="67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-1371600" algn="l"/>
                          <a:tab pos="-914400" algn="l"/>
                          <a:tab pos="-457200" algn="l"/>
                          <a:tab pos="365760" algn="l"/>
                          <a:tab pos="8229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1100" b="1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/>
                          <a:ea typeface="Arial"/>
                          <a:cs typeface="Arial"/>
                        </a:rPr>
                        <a:t>Public</a:t>
                      </a:r>
                      <a:endParaRPr lang="fr-FR" sz="110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620" marR="6762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4197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-1371600" algn="l"/>
                          <a:tab pos="-914400" algn="l"/>
                          <a:tab pos="-457200" algn="l"/>
                          <a:tab pos="365760" algn="l"/>
                          <a:tab pos="8229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1100" b="0" u="non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Discord</a:t>
                      </a:r>
                      <a:endParaRPr lang="fr-FR" sz="1100" u="none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620" marR="67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-1371600" algn="l"/>
                          <a:tab pos="-914400" algn="l"/>
                          <a:tab pos="-457200" algn="l"/>
                          <a:tab pos="365760" algn="l"/>
                          <a:tab pos="8229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110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Social media</a:t>
                      </a:r>
                      <a:endParaRPr lang="fr-FR" sz="110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620" marR="67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-1371600" algn="l"/>
                          <a:tab pos="-914400" algn="l"/>
                          <a:tab pos="-457200" algn="l"/>
                          <a:tab pos="365760" algn="l"/>
                          <a:tab pos="8229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1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Create and communicate with a community. </a:t>
                      </a:r>
                      <a:endParaRPr lang="fr-FR" sz="11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620" marR="67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-1371600" algn="l"/>
                          <a:tab pos="-914400" algn="l"/>
                          <a:tab pos="-457200" algn="l"/>
                          <a:tab pos="365760" algn="l"/>
                          <a:tab pos="8229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110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Young public</a:t>
                      </a:r>
                      <a:endParaRPr lang="fr-FR" sz="110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620" marR="67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4197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-1371600" algn="l"/>
                          <a:tab pos="-914400" algn="l"/>
                          <a:tab pos="-457200" algn="l"/>
                          <a:tab pos="365760" algn="l"/>
                          <a:tab pos="8229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1100" b="0" u="non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Twitter</a:t>
                      </a:r>
                      <a:endParaRPr lang="fr-FR" sz="1100" u="none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620" marR="67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4197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-1371600" algn="l"/>
                          <a:tab pos="-914400" algn="l"/>
                          <a:tab pos="-457200" algn="l"/>
                          <a:tab pos="365760" algn="l"/>
                          <a:tab pos="8229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1100" b="0" u="non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Instagram</a:t>
                      </a:r>
                      <a:endParaRPr lang="fr-FR" sz="1100" u="none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620" marR="67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08395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-1371600" algn="l"/>
                          <a:tab pos="-914400" algn="l"/>
                          <a:tab pos="-457200" algn="l"/>
                          <a:tab pos="365760" algn="l"/>
                          <a:tab pos="8229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1100" b="0" u="non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YouTube</a:t>
                      </a:r>
                      <a:endParaRPr lang="fr-FR" sz="1100" u="none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620" marR="67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-1371600" algn="l"/>
                          <a:tab pos="-914400" algn="l"/>
                          <a:tab pos="-457200" algn="l"/>
                          <a:tab pos="365760" algn="l"/>
                          <a:tab pos="8229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110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Video media</a:t>
                      </a:r>
                      <a:endParaRPr lang="fr-FR" sz="110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620" marR="67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-1371600" algn="l"/>
                          <a:tab pos="-914400" algn="l"/>
                          <a:tab pos="-457200" algn="l"/>
                          <a:tab pos="365760" algn="l"/>
                          <a:tab pos="8229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110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Upload video to present our project.</a:t>
                      </a:r>
                      <a:endParaRPr lang="fr-FR" sz="110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620" marR="67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81679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-1371600" algn="l"/>
                          <a:tab pos="-914400" algn="l"/>
                          <a:tab pos="-457200" algn="l"/>
                          <a:tab pos="365760" algn="l"/>
                          <a:tab pos="8229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1100" b="0" u="non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Our</a:t>
                      </a:r>
                      <a:r>
                        <a:rPr lang="en-GB" sz="1100" b="0" u="none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 website</a:t>
                      </a:r>
                      <a:endParaRPr lang="fr-FR" sz="1100" u="none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620" marR="67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-1371600" algn="l"/>
                          <a:tab pos="-914400" algn="l"/>
                          <a:tab pos="-457200" algn="l"/>
                          <a:tab pos="365760" algn="l"/>
                          <a:tab pos="8229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1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Website</a:t>
                      </a:r>
                      <a:endParaRPr lang="fr-FR" sz="11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620" marR="67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-1371600" algn="l"/>
                          <a:tab pos="-914400" algn="l"/>
                          <a:tab pos="-457200" algn="l"/>
                          <a:tab pos="365760" algn="l"/>
                          <a:tab pos="8229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110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We created articles to promote our project and explain how it works.</a:t>
                      </a:r>
                      <a:endParaRPr lang="fr-FR" sz="110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620" marR="67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-1371600" algn="l"/>
                          <a:tab pos="-914400" algn="l"/>
                          <a:tab pos="-457200" algn="l"/>
                          <a:tab pos="365760" algn="l"/>
                          <a:tab pos="8229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110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Old public</a:t>
                      </a:r>
                      <a:endParaRPr lang="fr-FR" sz="110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620" marR="67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1679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-1371600" algn="l"/>
                          <a:tab pos="-914400" algn="l"/>
                          <a:tab pos="-457200" algn="l"/>
                          <a:tab pos="365760" algn="l"/>
                          <a:tab pos="8229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1100" b="0" u="non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MJC CS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-1371600" algn="l"/>
                          <a:tab pos="-914400" algn="l"/>
                          <a:tab pos="-457200" algn="l"/>
                          <a:tab pos="365760" algn="l"/>
                          <a:tab pos="8229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1100" b="0" u="non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Of</a:t>
                      </a:r>
                      <a:r>
                        <a:rPr lang="en-GB" sz="1100" b="0" u="none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 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-1371600" algn="l"/>
                          <a:tab pos="-914400" algn="l"/>
                          <a:tab pos="-457200" algn="l"/>
                          <a:tab pos="365760" algn="l"/>
                          <a:tab pos="8229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1100" b="0" u="none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Chenôve</a:t>
                      </a:r>
                      <a:endParaRPr lang="fr-FR" sz="1100" u="none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620" marR="67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-1371600" algn="l"/>
                          <a:tab pos="-914400" algn="l"/>
                          <a:tab pos="-457200" algn="l"/>
                          <a:tab pos="365760" algn="l"/>
                          <a:tab pos="8229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1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A Cultural centre which post an article </a:t>
                      </a:r>
                      <a:r>
                        <a:rPr lang="en-GB" sz="1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on </a:t>
                      </a:r>
                      <a:r>
                        <a:rPr lang="en-GB" sz="1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Facebook and its website. </a:t>
                      </a:r>
                      <a:endParaRPr lang="fr-FR" sz="11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620" marR="67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12592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-1371600" algn="l"/>
                          <a:tab pos="-914400" algn="l"/>
                          <a:tab pos="-457200" algn="l"/>
                          <a:tab pos="365760" algn="l"/>
                          <a:tab pos="8229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1100" b="0" u="non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Github</a:t>
                      </a:r>
                      <a:endParaRPr lang="fr-FR" sz="1100" u="none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620" marR="67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-1371600" algn="l"/>
                          <a:tab pos="-914400" algn="l"/>
                          <a:tab pos="-457200" algn="l"/>
                          <a:tab pos="365760" algn="l"/>
                          <a:tab pos="8229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1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Professional sharing platform</a:t>
                      </a:r>
                      <a:endParaRPr lang="fr-FR" sz="11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620" marR="67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-1371600" algn="l"/>
                          <a:tab pos="-914400" algn="l"/>
                          <a:tab pos="-457200" algn="l"/>
                          <a:tab pos="365760" algn="l"/>
                          <a:tab pos="8229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1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Upload our programs</a:t>
                      </a:r>
                      <a:endParaRPr lang="fr-FR" sz="11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620" marR="67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-1371600" algn="l"/>
                          <a:tab pos="-914400" algn="l"/>
                          <a:tab pos="-457200" algn="l"/>
                          <a:tab pos="365760" algn="l"/>
                          <a:tab pos="8229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1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Professional public</a:t>
                      </a:r>
                      <a:endParaRPr lang="fr-FR" sz="11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620" marR="67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1679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-1371600" algn="l"/>
                          <a:tab pos="-914400" algn="l"/>
                          <a:tab pos="-457200" algn="l"/>
                          <a:tab pos="365760" algn="l"/>
                          <a:tab pos="8229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1100" b="0" u="non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Carnot</a:t>
                      </a:r>
                      <a:r>
                        <a:rPr lang="en-GB" sz="1100" b="0" u="none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 High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-1371600" algn="l"/>
                          <a:tab pos="-914400" algn="l"/>
                          <a:tab pos="-457200" algn="l"/>
                          <a:tab pos="365760" algn="l"/>
                          <a:tab pos="8229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1100" b="0" u="none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School</a:t>
                      </a:r>
                      <a:endParaRPr lang="fr-FR" sz="1100" u="none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620" marR="67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-1371600" algn="l"/>
                          <a:tab pos="-914400" algn="l"/>
                          <a:tab pos="-457200" algn="l"/>
                          <a:tab pos="365760" algn="l"/>
                          <a:tab pos="8229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110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Website</a:t>
                      </a:r>
                      <a:endParaRPr lang="fr-FR" sz="110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620" marR="67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-1371600" algn="l"/>
                          <a:tab pos="-914400" algn="l"/>
                          <a:tab pos="-457200" algn="l"/>
                          <a:tab pos="365760" algn="l"/>
                          <a:tab pos="8229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1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Posted an article </a:t>
                      </a:r>
                      <a:r>
                        <a:rPr lang="en-GB" sz="1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on </a:t>
                      </a:r>
                      <a:r>
                        <a:rPr lang="en-GB" sz="1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the high school’s website. </a:t>
                      </a:r>
                      <a:endParaRPr lang="fr-FR" sz="11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620" marR="67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-1371600" algn="l"/>
                          <a:tab pos="-914400" algn="l"/>
                          <a:tab pos="-457200" algn="l"/>
                          <a:tab pos="365760" algn="l"/>
                          <a:tab pos="8229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1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Arial"/>
                        </a:rPr>
                        <a:t>Our schoolmates</a:t>
                      </a:r>
                      <a:endParaRPr lang="fr-FR" sz="11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620" marR="676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6286512" y="214294"/>
            <a:ext cx="857256" cy="35394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25 / 20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ESA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71419"/>
            <a:ext cx="1357322" cy="469884"/>
          </a:xfrm>
          <a:prstGeom prst="rect">
            <a:avLst/>
          </a:prstGeom>
        </p:spPr>
      </p:pic>
      <p:pic>
        <p:nvPicPr>
          <p:cNvPr id="4" name="Image 3" descr="fla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20" y="5429269"/>
            <a:ext cx="6824234" cy="1489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00892" y="5381972"/>
            <a:ext cx="3500462" cy="258050"/>
          </a:xfrm>
          <a:prstGeom prst="rect">
            <a:avLst/>
          </a:prstGeom>
          <a:noFill/>
        </p:spPr>
        <p:txBody>
          <a:bodyPr wrap="square" lIns="87913" tIns="43957" rIns="87913" bIns="43957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sym typeface="Wingdings" pitchFamily="2" charset="2"/>
              </a:rPr>
              <a:t> THE EUROPEAN SPACE AGENCY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1161" y="68029"/>
            <a:ext cx="5559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err="1" smtClean="0">
                <a:solidFill>
                  <a:schemeClr val="bg1"/>
                </a:solidFill>
                <a:latin typeface="Bahnschrift SemiBold" pitchFamily="34" charset="0"/>
              </a:rPr>
              <a:t>Detailed</a:t>
            </a:r>
            <a:r>
              <a:rPr lang="fr-FR" sz="3600" b="1" dirty="0" smtClean="0">
                <a:solidFill>
                  <a:schemeClr val="bg1"/>
                </a:solidFill>
                <a:latin typeface="Bahnschrift SemiBold" pitchFamily="34" charset="0"/>
              </a:rPr>
              <a:t> </a:t>
            </a:r>
            <a:r>
              <a:rPr lang="fr-FR" sz="3600" b="1" dirty="0" err="1" smtClean="0">
                <a:solidFill>
                  <a:schemeClr val="bg1"/>
                </a:solidFill>
                <a:latin typeface="Bahnschrift SemiBold" pitchFamily="34" charset="0"/>
              </a:rPr>
              <a:t>external</a:t>
            </a:r>
            <a:r>
              <a:rPr lang="fr-FR" sz="3600" b="1" dirty="0" smtClean="0">
                <a:solidFill>
                  <a:schemeClr val="bg1"/>
                </a:solidFill>
                <a:latin typeface="Bahnschrift SemiBold" pitchFamily="34" charset="0"/>
              </a:rPr>
              <a:t> support</a:t>
            </a:r>
            <a:endParaRPr lang="fr-FR" sz="54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928662" y="785798"/>
          <a:ext cx="7429552" cy="2384945"/>
        </p:xfrm>
        <a:graphic>
          <a:graphicData uri="http://schemas.openxmlformats.org/drawingml/2006/table">
            <a:tbl>
              <a:tblPr/>
              <a:tblGrid>
                <a:gridCol w="2874245"/>
                <a:gridCol w="1073486"/>
                <a:gridCol w="3481821"/>
              </a:tblGrid>
              <a:tr h="214314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/>
                          <a:ea typeface="Arial"/>
                          <a:cs typeface="Times New Roman"/>
                        </a:rPr>
                        <a:t>Successful</a:t>
                      </a:r>
                      <a:endParaRPr lang="fr-FR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585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/>
                          <a:ea typeface="Arial"/>
                          <a:cs typeface="Times New Roman"/>
                        </a:rPr>
                        <a:t>Name</a:t>
                      </a:r>
                      <a:endParaRPr lang="fr-FR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/>
                          <a:ea typeface="Arial"/>
                          <a:cs typeface="Times New Roman"/>
                        </a:rPr>
                        <a:t>Phase</a:t>
                      </a:r>
                      <a:endParaRPr lang="fr-FR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/>
                          <a:ea typeface="Arial"/>
                          <a:cs typeface="Times New Roman"/>
                        </a:rPr>
                        <a:t>Reason</a:t>
                      </a:r>
                      <a:endParaRPr lang="fr-FR" sz="10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12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u="sng" dirty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Carnot High school</a:t>
                      </a:r>
                      <a:endParaRPr lang="fr-FR" sz="105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1 and 2</a:t>
                      </a:r>
                      <a:endParaRPr lang="fr-FR" sz="105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Economic support (500€) and outreach program.</a:t>
                      </a:r>
                      <a:endParaRPr lang="fr-FR" sz="105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203">
                <a:tc>
                  <a:txBody>
                    <a:bodyPr/>
                    <a:lstStyle/>
                    <a:p>
                      <a:pPr algn="ctr"/>
                      <a:r>
                        <a:rPr lang="en-GB" sz="1050" u="sng" dirty="0">
                          <a:solidFill>
                            <a:schemeClr val="bg1"/>
                          </a:solidFill>
                          <a:latin typeface="Verdana"/>
                          <a:cs typeface="Times New Roman"/>
                        </a:rPr>
                        <a:t>AMCCO</a:t>
                      </a:r>
                      <a:r>
                        <a:rPr lang="en-GB" sz="1050" dirty="0">
                          <a:solidFill>
                            <a:schemeClr val="bg1"/>
                          </a:solidFill>
                          <a:latin typeface="Verdana"/>
                          <a:cs typeface="Times New Roman"/>
                        </a:rPr>
                        <a:t>: a local Aero modelling club</a:t>
                      </a:r>
                      <a:endParaRPr lang="fr-FR" sz="1050" dirty="0">
                        <a:solidFill>
                          <a:schemeClr val="bg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1</a:t>
                      </a:r>
                      <a:endParaRPr lang="fr-FR" sz="105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Drop tests.</a:t>
                      </a:r>
                      <a:endParaRPr lang="fr-FR" sz="105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203">
                <a:tc>
                  <a:txBody>
                    <a:bodyPr/>
                    <a:lstStyle/>
                    <a:p>
                      <a:pPr algn="ctr"/>
                      <a:r>
                        <a:rPr lang="en-GB" sz="1050" u="sng">
                          <a:solidFill>
                            <a:schemeClr val="bg1"/>
                          </a:solidFill>
                          <a:latin typeface="Verdana"/>
                          <a:cs typeface="Times New Roman"/>
                        </a:rPr>
                        <a:t>GJN Aerospace</a:t>
                      </a:r>
                      <a:r>
                        <a:rPr lang="en-GB" sz="1050">
                          <a:solidFill>
                            <a:schemeClr val="bg1"/>
                          </a:solidFill>
                          <a:latin typeface="Verdana"/>
                          <a:cs typeface="Times New Roman"/>
                        </a:rPr>
                        <a:t> (previous team of Jiří Gebauer)</a:t>
                      </a:r>
                      <a:endParaRPr lang="fr-FR" sz="1050">
                        <a:solidFill>
                          <a:schemeClr val="bg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Helped with the Recovery system.</a:t>
                      </a:r>
                      <a:endParaRPr lang="fr-FR" sz="105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882">
                <a:tc>
                  <a:txBody>
                    <a:bodyPr/>
                    <a:lstStyle/>
                    <a:p>
                      <a:pPr algn="ctr"/>
                      <a:r>
                        <a:rPr lang="en-GB" sz="1050" u="sng">
                          <a:solidFill>
                            <a:schemeClr val="bg1"/>
                          </a:solidFill>
                          <a:latin typeface="Verdana"/>
                          <a:cs typeface="Times New Roman"/>
                        </a:rPr>
                        <a:t>Burgundy University</a:t>
                      </a:r>
                      <a:r>
                        <a:rPr lang="en-GB" sz="1050">
                          <a:solidFill>
                            <a:schemeClr val="bg1"/>
                          </a:solidFill>
                          <a:latin typeface="Verdana"/>
                          <a:cs typeface="Times New Roman"/>
                        </a:rPr>
                        <a:t>, especially </a:t>
                      </a:r>
                      <a:r>
                        <a:rPr lang="en-GB" sz="1050" u="sng">
                          <a:solidFill>
                            <a:schemeClr val="bg1"/>
                          </a:solidFill>
                          <a:latin typeface="Verdana"/>
                          <a:cs typeface="Times New Roman"/>
                        </a:rPr>
                        <a:t>Mr Matthieu Rossé</a:t>
                      </a:r>
                      <a:r>
                        <a:rPr lang="en-GB" sz="1050">
                          <a:solidFill>
                            <a:schemeClr val="bg1"/>
                          </a:solidFill>
                          <a:latin typeface="Verdana"/>
                          <a:cs typeface="Times New Roman"/>
                        </a:rPr>
                        <a:t> (a teacher researcher in electronics)</a:t>
                      </a:r>
                      <a:r>
                        <a:rPr lang="en-GB" sz="1050" b="1">
                          <a:solidFill>
                            <a:schemeClr val="bg1"/>
                          </a:solidFill>
                          <a:latin typeface="Arial"/>
                          <a:cs typeface="Times New Roman"/>
                        </a:rPr>
                        <a:t>.</a:t>
                      </a:r>
                      <a:endParaRPr lang="fr-FR" sz="1050">
                        <a:solidFill>
                          <a:schemeClr val="bg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Helped to solve a major problem with his experience and the university’s high-tech equipment.</a:t>
                      </a:r>
                      <a:endParaRPr lang="fr-FR" sz="105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882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bg1"/>
                          </a:solidFill>
                          <a:latin typeface="Arial"/>
                          <a:cs typeface="Times New Roman"/>
                        </a:rPr>
                        <a:t>Planète sciences</a:t>
                      </a:r>
                      <a:endParaRPr lang="fr-FR" sz="1050" dirty="0">
                        <a:solidFill>
                          <a:schemeClr val="bg1"/>
                        </a:solidFill>
                        <a:latin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1 and 2</a:t>
                      </a:r>
                      <a:endParaRPr lang="fr-FR" sz="105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Answered</a:t>
                      </a:r>
                      <a:r>
                        <a:rPr lang="fr-FR" sz="105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fr-FR" sz="1050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our</a:t>
                      </a:r>
                      <a:r>
                        <a:rPr lang="fr-FR" sz="105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 questions and </a:t>
                      </a:r>
                      <a:r>
                        <a:rPr lang="fr-FR" sz="1050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helped</a:t>
                      </a:r>
                      <a:r>
                        <a:rPr lang="fr-FR" sz="105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 us </a:t>
                      </a:r>
                      <a:r>
                        <a:rPr lang="fr-FR" sz="1050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with</a:t>
                      </a:r>
                      <a:r>
                        <a:rPr lang="fr-FR" sz="105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 the </a:t>
                      </a:r>
                      <a:r>
                        <a:rPr lang="fr-FR" sz="1050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presentation</a:t>
                      </a:r>
                      <a:r>
                        <a:rPr lang="fr-FR" sz="105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.</a:t>
                      </a:r>
                      <a:endParaRPr lang="fr-FR" sz="105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928662" y="3357566"/>
          <a:ext cx="7429552" cy="1880565"/>
        </p:xfrm>
        <a:graphic>
          <a:graphicData uri="http://schemas.openxmlformats.org/drawingml/2006/table">
            <a:tbl>
              <a:tblPr/>
              <a:tblGrid>
                <a:gridCol w="2267946"/>
                <a:gridCol w="446698"/>
                <a:gridCol w="1571636"/>
                <a:gridCol w="487834"/>
                <a:gridCol w="2655438"/>
              </a:tblGrid>
              <a:tr h="283217">
                <a:tc gridSpan="5">
                  <a:txBody>
                    <a:bodyPr/>
                    <a:lstStyle/>
                    <a:p>
                      <a:pPr marL="0" algn="ctr" defTabSz="879127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/>
                          <a:ea typeface="Arial"/>
                          <a:cs typeface="Times New Roman"/>
                        </a:rPr>
                        <a:t>Unsuccessful</a:t>
                      </a:r>
                      <a:endParaRPr lang="fr-FR" sz="1400" b="1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/>
                        <a:ea typeface="Arial"/>
                        <a:cs typeface="Times New Roman"/>
                      </a:endParaRPr>
                    </a:p>
                  </a:txBody>
                  <a:tcPr marL="44457" marR="4445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26828">
                <a:tc>
                  <a:txBody>
                    <a:bodyPr/>
                    <a:lstStyle/>
                    <a:p>
                      <a:pPr marL="0" algn="ctr" defTabSz="879127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-1371600" algn="l"/>
                          <a:tab pos="-914400" algn="l"/>
                          <a:tab pos="-457200" algn="l"/>
                          <a:tab pos="365760" algn="l"/>
                          <a:tab pos="8229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105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/>
                          <a:ea typeface="Arial"/>
                          <a:cs typeface="Times New Roman"/>
                        </a:rPr>
                        <a:t>Name</a:t>
                      </a:r>
                      <a:endParaRPr lang="fr-FR" sz="105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/>
                        <a:ea typeface="Arial"/>
                        <a:cs typeface="Times New Roman"/>
                      </a:endParaRPr>
                    </a:p>
                  </a:txBody>
                  <a:tcPr marL="44457" marR="4445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879127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-1371600" algn="l"/>
                          <a:tab pos="-914400" algn="l"/>
                          <a:tab pos="-457200" algn="l"/>
                          <a:tab pos="365760" algn="l"/>
                          <a:tab pos="8229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105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/>
                          <a:ea typeface="Arial"/>
                          <a:cs typeface="Times New Roman"/>
                        </a:rPr>
                        <a:t>Actions</a:t>
                      </a:r>
                      <a:endParaRPr lang="fr-FR" sz="105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/>
                        <a:ea typeface="Arial"/>
                        <a:cs typeface="Times New Roman"/>
                      </a:endParaRPr>
                    </a:p>
                  </a:txBody>
                  <a:tcPr marL="44457" marR="4445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879127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-1371600" algn="l"/>
                          <a:tab pos="-914400" algn="l"/>
                          <a:tab pos="-457200" algn="l"/>
                          <a:tab pos="365760" algn="l"/>
                          <a:tab pos="8229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fr-FR" sz="1050" b="1" kern="12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/>
                          <a:ea typeface="Arial"/>
                          <a:cs typeface="Times New Roman"/>
                        </a:rPr>
                        <a:t>Reason</a:t>
                      </a:r>
                      <a:endParaRPr lang="fr-FR" sz="105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/>
                        <a:ea typeface="Arial"/>
                        <a:cs typeface="Times New Roman"/>
                      </a:endParaRPr>
                    </a:p>
                  </a:txBody>
                  <a:tcPr marL="44457" marR="4445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6077">
                <a:tc gridSpan="2">
                  <a:txBody>
                    <a:bodyPr/>
                    <a:lstStyle/>
                    <a:p>
                      <a:pPr marL="0" algn="ctr" defTabSz="879127" rtl="0" eaLnBrk="1" latinLnBrk="0" hangingPunct="1"/>
                      <a:r>
                        <a:rPr lang="en-GB" sz="1050" u="sng" kern="1200" dirty="0">
                          <a:solidFill>
                            <a:schemeClr val="bg1"/>
                          </a:solidFill>
                          <a:latin typeface="Verdana"/>
                          <a:ea typeface="+mn-ea"/>
                          <a:cs typeface="Times New Roman"/>
                        </a:rPr>
                        <a:t>Bobby Duke Arts (An Art Youtuber).</a:t>
                      </a:r>
                      <a:endParaRPr lang="fr-FR" sz="1050" u="sng" kern="1200" dirty="0">
                        <a:solidFill>
                          <a:schemeClr val="bg1"/>
                        </a:solidFill>
                        <a:latin typeface="Verdana"/>
                        <a:ea typeface="+mn-ea"/>
                        <a:cs typeface="Times New Roman"/>
                      </a:endParaRPr>
                    </a:p>
                  </a:txBody>
                  <a:tcPr marL="44457" marR="4445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ctr" defTabSz="879127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u="sng" kern="1200" dirty="0">
                          <a:solidFill>
                            <a:schemeClr val="bg1"/>
                          </a:solidFill>
                          <a:latin typeface="Verdana"/>
                          <a:ea typeface="+mn-ea"/>
                          <a:cs typeface="Times New Roman"/>
                        </a:rPr>
                        <a:t>No response </a:t>
                      </a:r>
                      <a:endParaRPr lang="fr-FR" sz="1050" u="sng" kern="1200" dirty="0">
                        <a:solidFill>
                          <a:schemeClr val="bg1"/>
                        </a:solidFill>
                        <a:latin typeface="Verdana"/>
                        <a:ea typeface="+mn-ea"/>
                        <a:cs typeface="Times New Roman"/>
                      </a:endParaRPr>
                    </a:p>
                  </a:txBody>
                  <a:tcPr marL="44457" marR="4445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879127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-1371600" algn="l"/>
                          <a:tab pos="-914400" algn="l"/>
                          <a:tab pos="-457200" algn="l"/>
                          <a:tab pos="365760" algn="l"/>
                          <a:tab pos="8229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1050" u="sng" kern="1200" dirty="0">
                          <a:solidFill>
                            <a:schemeClr val="bg1"/>
                          </a:solidFill>
                          <a:latin typeface="Verdana"/>
                          <a:ea typeface="+mn-ea"/>
                          <a:cs typeface="Times New Roman"/>
                        </a:rPr>
                        <a:t>We wanted to decorate our CanSat. No response.</a:t>
                      </a:r>
                      <a:endParaRPr lang="fr-FR" sz="1050" u="sng" kern="1200" dirty="0">
                        <a:solidFill>
                          <a:schemeClr val="bg1"/>
                        </a:solidFill>
                        <a:latin typeface="Verdana"/>
                        <a:ea typeface="+mn-ea"/>
                        <a:cs typeface="Times New Roman"/>
                      </a:endParaRPr>
                    </a:p>
                  </a:txBody>
                  <a:tcPr marL="44457" marR="4445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67070">
                <a:tc gridSpan="2">
                  <a:txBody>
                    <a:bodyPr/>
                    <a:lstStyle/>
                    <a:p>
                      <a:pPr marL="0" algn="ctr" defTabSz="879127" rtl="0" eaLnBrk="1" latinLnBrk="0" hangingPunct="1"/>
                      <a:r>
                        <a:rPr lang="en-GB" sz="1050" u="sng" kern="1200" dirty="0">
                          <a:solidFill>
                            <a:schemeClr val="bg1"/>
                          </a:solidFill>
                          <a:latin typeface="Verdana"/>
                          <a:ea typeface="+mn-ea"/>
                          <a:cs typeface="Times New Roman"/>
                        </a:rPr>
                        <a:t>Hacksmith Industries (A YouTube engineering Team).</a:t>
                      </a:r>
                      <a:endParaRPr lang="fr-FR" sz="1050" u="sng" kern="1200" dirty="0">
                        <a:solidFill>
                          <a:schemeClr val="bg1"/>
                        </a:solidFill>
                        <a:latin typeface="Verdana"/>
                        <a:ea typeface="+mn-ea"/>
                        <a:cs typeface="Times New Roman"/>
                      </a:endParaRPr>
                    </a:p>
                  </a:txBody>
                  <a:tcPr marL="44457" marR="4445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879127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-1371600" algn="l"/>
                          <a:tab pos="-914400" algn="l"/>
                          <a:tab pos="-457200" algn="l"/>
                          <a:tab pos="365760" algn="l"/>
                          <a:tab pos="8229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1050" u="sng" kern="1200" dirty="0">
                          <a:solidFill>
                            <a:schemeClr val="bg1"/>
                          </a:solidFill>
                          <a:latin typeface="Verdana"/>
                          <a:ea typeface="+mn-ea"/>
                          <a:cs typeface="Times New Roman"/>
                        </a:rPr>
                        <a:t>They usually undertake similar projects. We asked for advice. No response.</a:t>
                      </a:r>
                      <a:endParaRPr lang="fr-FR" sz="1050" u="sng" kern="1200" dirty="0">
                        <a:solidFill>
                          <a:schemeClr val="bg1"/>
                        </a:solidFill>
                        <a:latin typeface="Verdana"/>
                        <a:ea typeface="+mn-ea"/>
                        <a:cs typeface="Times New Roman"/>
                      </a:endParaRPr>
                    </a:p>
                  </a:txBody>
                  <a:tcPr marL="44457" marR="4445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97050">
                <a:tc gridSpan="2">
                  <a:txBody>
                    <a:bodyPr/>
                    <a:lstStyle/>
                    <a:p>
                      <a:pPr marL="0" algn="ctr" defTabSz="879127" rtl="0" eaLnBrk="1" latinLnBrk="0" hangingPunct="1"/>
                      <a:r>
                        <a:rPr lang="fr-FR" sz="1050" u="sng" kern="1200" dirty="0" smtClean="0">
                          <a:solidFill>
                            <a:schemeClr val="bg1"/>
                          </a:solidFill>
                          <a:latin typeface="Verdana"/>
                          <a:ea typeface="+mn-ea"/>
                          <a:cs typeface="Times New Roman"/>
                        </a:rPr>
                        <a:t>Robin </a:t>
                      </a:r>
                      <a:r>
                        <a:rPr lang="fr-FR" sz="1050" u="sng" kern="1200" dirty="0" err="1" smtClean="0">
                          <a:solidFill>
                            <a:schemeClr val="bg1"/>
                          </a:solidFill>
                          <a:latin typeface="Verdana"/>
                          <a:ea typeface="+mn-ea"/>
                          <a:cs typeface="Times New Roman"/>
                        </a:rPr>
                        <a:t>Aircraft</a:t>
                      </a:r>
                      <a:endParaRPr lang="fr-FR" sz="1050" u="sng" kern="1200" dirty="0">
                        <a:solidFill>
                          <a:schemeClr val="bg1"/>
                        </a:solidFill>
                        <a:latin typeface="Verdana"/>
                        <a:ea typeface="+mn-ea"/>
                        <a:cs typeface="Times New Roman"/>
                      </a:endParaRPr>
                    </a:p>
                  </a:txBody>
                  <a:tcPr marL="44457" marR="4445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879127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u="sng" kern="1200" dirty="0">
                        <a:solidFill>
                          <a:schemeClr val="bg1"/>
                        </a:solidFill>
                        <a:latin typeface="Verdana"/>
                        <a:ea typeface="+mn-ea"/>
                        <a:cs typeface="Times New Roman"/>
                      </a:endParaRPr>
                    </a:p>
                  </a:txBody>
                  <a:tcPr marL="44457" marR="4445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879127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-1371600" algn="l"/>
                          <a:tab pos="-914400" algn="l"/>
                          <a:tab pos="-457200" algn="l"/>
                          <a:tab pos="365760" algn="l"/>
                          <a:tab pos="8229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fr-FR" sz="1050" u="sng" kern="1200" dirty="0" smtClean="0">
                          <a:solidFill>
                            <a:schemeClr val="bg1"/>
                          </a:solidFill>
                          <a:latin typeface="Verdana"/>
                          <a:ea typeface="+mn-ea"/>
                          <a:cs typeface="Times New Roman"/>
                        </a:rPr>
                        <a:t>Local </a:t>
                      </a:r>
                      <a:r>
                        <a:rPr lang="fr-FR" sz="1050" u="sng" kern="1200" dirty="0" err="1" smtClean="0">
                          <a:solidFill>
                            <a:schemeClr val="bg1"/>
                          </a:solidFill>
                          <a:latin typeface="Verdana"/>
                          <a:ea typeface="+mn-ea"/>
                          <a:cs typeface="Times New Roman"/>
                        </a:rPr>
                        <a:t>aircraft</a:t>
                      </a:r>
                      <a:r>
                        <a:rPr lang="fr-FR" sz="1050" u="sng" kern="1200" dirty="0" smtClean="0">
                          <a:solidFill>
                            <a:schemeClr val="bg1"/>
                          </a:solidFill>
                          <a:latin typeface="Verdan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fr-FR" sz="1050" u="sng" kern="1200" dirty="0" err="1" smtClean="0">
                          <a:solidFill>
                            <a:schemeClr val="bg1"/>
                          </a:solidFill>
                          <a:latin typeface="Verdana"/>
                          <a:ea typeface="+mn-ea"/>
                          <a:cs typeface="Times New Roman"/>
                        </a:rPr>
                        <a:t>manufacturing</a:t>
                      </a:r>
                      <a:r>
                        <a:rPr lang="fr-FR" sz="1050" u="sng" kern="1200" dirty="0" smtClean="0">
                          <a:solidFill>
                            <a:schemeClr val="bg1"/>
                          </a:solidFill>
                          <a:latin typeface="Verdan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fr-FR" sz="1050" u="sng" kern="1200" dirty="0" err="1" smtClean="0">
                          <a:solidFill>
                            <a:schemeClr val="bg1"/>
                          </a:solidFill>
                          <a:latin typeface="Verdana"/>
                          <a:ea typeface="+mn-ea"/>
                          <a:cs typeface="Times New Roman"/>
                        </a:rPr>
                        <a:t>factory</a:t>
                      </a:r>
                      <a:r>
                        <a:rPr lang="fr-FR" sz="1050" u="sng" kern="1200" dirty="0" smtClean="0">
                          <a:solidFill>
                            <a:schemeClr val="bg1"/>
                          </a:solidFill>
                          <a:latin typeface="Verdana"/>
                          <a:ea typeface="+mn-ea"/>
                          <a:cs typeface="Times New Roman"/>
                        </a:rPr>
                        <a:t>.</a:t>
                      </a:r>
                      <a:endParaRPr lang="fr-FR" sz="1050" u="sng" kern="1200" dirty="0">
                        <a:solidFill>
                          <a:schemeClr val="bg1"/>
                        </a:solidFill>
                        <a:latin typeface="Verdana"/>
                        <a:ea typeface="+mn-ea"/>
                        <a:cs typeface="Times New Roman"/>
                      </a:endParaRPr>
                    </a:p>
                  </a:txBody>
                  <a:tcPr marL="44457" marR="4445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6215074" y="214294"/>
            <a:ext cx="857256" cy="35394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26 / 20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ESA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71419"/>
            <a:ext cx="1357322" cy="469884"/>
          </a:xfrm>
          <a:prstGeom prst="rect">
            <a:avLst/>
          </a:prstGeom>
        </p:spPr>
      </p:pic>
      <p:pic>
        <p:nvPicPr>
          <p:cNvPr id="4" name="Image 3" descr="fla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20" y="5429269"/>
            <a:ext cx="6824234" cy="1489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00892" y="5381972"/>
            <a:ext cx="3500462" cy="258050"/>
          </a:xfrm>
          <a:prstGeom prst="rect">
            <a:avLst/>
          </a:prstGeom>
          <a:noFill/>
        </p:spPr>
        <p:txBody>
          <a:bodyPr wrap="square" lIns="87913" tIns="43957" rIns="87913" bIns="43957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sym typeface="Wingdings" pitchFamily="2" charset="2"/>
              </a:rPr>
              <a:t> THE EUROPEAN SPACE AGENCY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1161" y="68029"/>
            <a:ext cx="2810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  <a:latin typeface="Bahnschrift SemiBold" pitchFamily="34" charset="0"/>
              </a:rPr>
              <a:t>Data </a:t>
            </a:r>
            <a:r>
              <a:rPr lang="fr-FR" sz="3600" b="1" dirty="0" err="1" smtClean="0">
                <a:solidFill>
                  <a:schemeClr val="bg1"/>
                </a:solidFill>
                <a:latin typeface="Bahnschrift SemiBold" pitchFamily="34" charset="0"/>
              </a:rPr>
              <a:t>amount</a:t>
            </a:r>
            <a:endParaRPr lang="fr-FR" sz="54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571472" y="857236"/>
          <a:ext cx="3929091" cy="4357718"/>
        </p:xfrm>
        <a:graphic>
          <a:graphicData uri="http://schemas.openxmlformats.org/drawingml/2006/table">
            <a:tbl>
              <a:tblPr/>
              <a:tblGrid>
                <a:gridCol w="953188"/>
                <a:gridCol w="1251259"/>
                <a:gridCol w="1724644"/>
              </a:tblGrid>
              <a:tr h="57791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1A1A1A"/>
                          </a:solidFill>
                          <a:latin typeface="Verdana"/>
                          <a:ea typeface="Arial"/>
                          <a:cs typeface="Times New Roman"/>
                        </a:rPr>
                        <a:t>Amount </a:t>
                      </a:r>
                      <a:r>
                        <a:rPr lang="en-GB" sz="1600" b="1" dirty="0">
                          <a:solidFill>
                            <a:srgbClr val="1A1A1A"/>
                          </a:solidFill>
                          <a:latin typeface="Verdana"/>
                          <a:ea typeface="Arial"/>
                          <a:cs typeface="Times New Roman"/>
                        </a:rPr>
                        <a:t>of data recorded on each sensor</a:t>
                      </a:r>
                      <a:endParaRPr lang="fr-FR" sz="1100" dirty="0">
                        <a:solidFill>
                          <a:srgbClr val="1A1A1A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222" marR="6722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973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1A1A1A"/>
                          </a:solidFill>
                          <a:latin typeface="Verdana"/>
                          <a:ea typeface="Arial"/>
                          <a:cs typeface="Times New Roman"/>
                        </a:rPr>
                        <a:t>Sensor</a:t>
                      </a:r>
                      <a:endParaRPr lang="fr-FR" sz="1100">
                        <a:solidFill>
                          <a:srgbClr val="1A1A1A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222" marR="6722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1A1A1A"/>
                          </a:solidFill>
                          <a:latin typeface="Verdana"/>
                          <a:ea typeface="Arial"/>
                          <a:cs typeface="Times New Roman"/>
                        </a:rPr>
                        <a:t>Recording frequency</a:t>
                      </a:r>
                      <a:endParaRPr lang="fr-FR" sz="1100">
                        <a:solidFill>
                          <a:srgbClr val="1A1A1A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222" marR="6722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1A1A1A"/>
                          </a:solidFill>
                          <a:latin typeface="Verdana"/>
                          <a:ea typeface="Arial"/>
                          <a:cs typeface="Times New Roman"/>
                        </a:rPr>
                        <a:t>Amount  recorded per minute</a:t>
                      </a:r>
                      <a:endParaRPr lang="fr-FR" sz="1100" dirty="0">
                        <a:solidFill>
                          <a:srgbClr val="1A1A1A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222" marR="6722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73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Primary camera</a:t>
                      </a:r>
                      <a:endParaRPr lang="fr-FR" sz="11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222" marR="6722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720p 30fps, h264 format</a:t>
                      </a:r>
                      <a:endParaRPr lang="fr-FR" sz="11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222" marR="6722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444 MB</a:t>
                      </a:r>
                      <a:endParaRPr lang="fr-FR" sz="11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222" marR="6722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Thermal camera</a:t>
                      </a:r>
                      <a:endParaRPr lang="fr-FR" sz="11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222" marR="6722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8x8 pixels 10fps, uncompressed 16bits/pixel</a:t>
                      </a:r>
                      <a:endParaRPr lang="fr-FR" sz="11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222" marR="6722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75 MB</a:t>
                      </a:r>
                      <a:endParaRPr lang="fr-FR" sz="11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222" marR="6722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19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Temperature, pressure and altitude sensors</a:t>
                      </a:r>
                      <a:endParaRPr lang="fr-FR" sz="11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222" marR="6722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10 records per seconds (3x16 bits). </a:t>
                      </a:r>
                      <a:endParaRPr lang="fr-FR" sz="11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222" marR="6722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3,51 KB</a:t>
                      </a:r>
                      <a:endParaRPr lang="fr-FR" sz="11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222" marR="6722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3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Accelerometer</a:t>
                      </a:r>
                      <a:endParaRPr lang="fr-FR" sz="11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222" marR="6722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3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GPS</a:t>
                      </a:r>
                      <a:endParaRPr lang="fr-FR" sz="11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222" marR="6722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9733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1A1A1A"/>
                          </a:solidFill>
                          <a:latin typeface="Verdana"/>
                          <a:ea typeface="Arial"/>
                          <a:cs typeface="Times New Roman"/>
                        </a:rPr>
                        <a:t>Total amount of data recorded</a:t>
                      </a:r>
                      <a:endParaRPr lang="fr-FR" sz="1100" dirty="0">
                        <a:solidFill>
                          <a:srgbClr val="1A1A1A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222" marR="6722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1A1A1A"/>
                          </a:solidFill>
                          <a:latin typeface="Verdana"/>
                          <a:ea typeface="Arial"/>
                          <a:cs typeface="Times New Roman"/>
                        </a:rPr>
                        <a:t>519 MB / minute</a:t>
                      </a:r>
                      <a:endParaRPr lang="fr-FR" sz="1100" dirty="0">
                        <a:solidFill>
                          <a:srgbClr val="1A1A1A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222" marR="6722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Image 10" descr="right-drawn-arro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176193">
            <a:off x="5076392" y="1361627"/>
            <a:ext cx="1794639" cy="179463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143504" y="3071814"/>
            <a:ext cx="3429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2800" dirty="0" smtClean="0">
                <a:solidFill>
                  <a:schemeClr val="bg1"/>
                </a:solidFill>
              </a:rPr>
              <a:t>4 GB for the OS and for the programs.</a:t>
            </a:r>
            <a:endParaRPr lang="en-GB" altLang="zh-CN" sz="28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286380" y="285732"/>
            <a:ext cx="857256" cy="35394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27/ 20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ESA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71419"/>
            <a:ext cx="1357322" cy="469884"/>
          </a:xfrm>
          <a:prstGeom prst="rect">
            <a:avLst/>
          </a:prstGeom>
        </p:spPr>
      </p:pic>
      <p:pic>
        <p:nvPicPr>
          <p:cNvPr id="4" name="Image 3" descr="fla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20" y="5429269"/>
            <a:ext cx="6824234" cy="1489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00892" y="5381972"/>
            <a:ext cx="3500462" cy="258050"/>
          </a:xfrm>
          <a:prstGeom prst="rect">
            <a:avLst/>
          </a:prstGeom>
          <a:noFill/>
        </p:spPr>
        <p:txBody>
          <a:bodyPr wrap="square" lIns="87913" tIns="43957" rIns="87913" bIns="43957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sym typeface="Wingdings" pitchFamily="2" charset="2"/>
              </a:rPr>
              <a:t> THE EUROPEAN SPACE AGENCY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1161" y="68029"/>
            <a:ext cx="4414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Bahnschrift SemiBold" pitchFamily="34" charset="0"/>
              </a:rPr>
              <a:t>Energy consumption</a:t>
            </a:r>
            <a:endParaRPr lang="en-GB" sz="54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1000100" y="928674"/>
          <a:ext cx="7072361" cy="4199002"/>
        </p:xfrm>
        <a:graphic>
          <a:graphicData uri="http://schemas.openxmlformats.org/drawingml/2006/table">
            <a:tbl>
              <a:tblPr/>
              <a:tblGrid>
                <a:gridCol w="1993271"/>
                <a:gridCol w="1542550"/>
                <a:gridCol w="1768270"/>
                <a:gridCol w="1768270"/>
              </a:tblGrid>
              <a:tr h="335662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 smtClean="0">
                          <a:solidFill>
                            <a:srgbClr val="1A1A1A"/>
                          </a:solidFill>
                          <a:latin typeface="Verdana"/>
                          <a:ea typeface="Arial"/>
                          <a:cs typeface="Times New Roman"/>
                        </a:rPr>
                        <a:t>Energy </a:t>
                      </a:r>
                      <a:r>
                        <a:rPr lang="en-GB" sz="1300" b="1" dirty="0">
                          <a:solidFill>
                            <a:srgbClr val="1A1A1A"/>
                          </a:solidFill>
                          <a:latin typeface="Verdana"/>
                          <a:ea typeface="Arial"/>
                          <a:cs typeface="Times New Roman"/>
                        </a:rPr>
                        <a:t>consumption in 1 hour:</a:t>
                      </a:r>
                      <a:endParaRPr lang="fr-FR" sz="1300" dirty="0">
                        <a:solidFill>
                          <a:srgbClr val="1A1A1A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461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1A1A1A"/>
                          </a:solidFill>
                          <a:latin typeface="Verdana"/>
                          <a:ea typeface="Arial"/>
                          <a:cs typeface="Times New Roman"/>
                        </a:rPr>
                        <a:t>Component</a:t>
                      </a:r>
                      <a:endParaRPr lang="fr-FR" sz="1300" dirty="0">
                        <a:solidFill>
                          <a:srgbClr val="1A1A1A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1A1A1A"/>
                          </a:solidFill>
                          <a:latin typeface="Verdana"/>
                          <a:ea typeface="Arial"/>
                          <a:cs typeface="Times New Roman"/>
                        </a:rPr>
                        <a:t>Tension (V)</a:t>
                      </a:r>
                      <a:endParaRPr lang="fr-FR" sz="1300" dirty="0">
                        <a:solidFill>
                          <a:srgbClr val="1A1A1A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1A1A1A"/>
                          </a:solidFill>
                          <a:latin typeface="Verdana"/>
                          <a:ea typeface="Arial"/>
                          <a:cs typeface="Times New Roman"/>
                        </a:rPr>
                        <a:t>Intensity (</a:t>
                      </a:r>
                      <a:r>
                        <a:rPr lang="en-GB" sz="1300" b="1" dirty="0" smtClean="0">
                          <a:solidFill>
                            <a:srgbClr val="1A1A1A"/>
                          </a:solidFill>
                          <a:latin typeface="Verdana"/>
                          <a:ea typeface="Arial"/>
                          <a:cs typeface="Times New Roman"/>
                        </a:rPr>
                        <a:t>mAh)</a:t>
                      </a:r>
                      <a:endParaRPr lang="fr-FR" sz="1300" dirty="0">
                        <a:solidFill>
                          <a:srgbClr val="1A1A1A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1A1A1A"/>
                          </a:solidFill>
                          <a:latin typeface="Verdana"/>
                          <a:ea typeface="Arial"/>
                          <a:cs typeface="Times New Roman"/>
                        </a:rPr>
                        <a:t>Power (mWh)</a:t>
                      </a:r>
                      <a:endParaRPr lang="fr-FR" sz="1300" dirty="0">
                        <a:solidFill>
                          <a:srgbClr val="1A1A1A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61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Raspberry Pi Zero W</a:t>
                      </a:r>
                      <a:endParaRPr lang="fr-FR" sz="13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5</a:t>
                      </a:r>
                      <a:endParaRPr lang="fr-FR" sz="13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170</a:t>
                      </a:r>
                      <a:endParaRPr lang="fr-FR" sz="13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850</a:t>
                      </a:r>
                      <a:endParaRPr lang="fr-FR" sz="13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BMP280 module</a:t>
                      </a:r>
                      <a:endParaRPr lang="fr-FR" sz="13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3,3</a:t>
                      </a:r>
                      <a:endParaRPr lang="fr-FR" sz="13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&gt; 0,1</a:t>
                      </a:r>
                      <a:endParaRPr lang="fr-FR" sz="13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&gt; 0,1</a:t>
                      </a:r>
                      <a:endParaRPr lang="fr-FR" sz="13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GPS module</a:t>
                      </a:r>
                      <a:endParaRPr lang="fr-FR" sz="13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28</a:t>
                      </a:r>
                      <a:endParaRPr lang="fr-FR" sz="13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92,4</a:t>
                      </a:r>
                      <a:endParaRPr lang="fr-FR" sz="13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Accelerometer module</a:t>
                      </a:r>
                      <a:endParaRPr lang="fr-FR" sz="13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&gt; 0,1</a:t>
                      </a:r>
                      <a:endParaRPr lang="fr-FR" sz="13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0,3</a:t>
                      </a:r>
                      <a:endParaRPr lang="fr-FR" sz="13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HTS221 module</a:t>
                      </a:r>
                      <a:endParaRPr lang="fr-FR" sz="13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&gt; 0,1</a:t>
                      </a:r>
                      <a:endParaRPr lang="fr-FR" sz="13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&gt; 0,1</a:t>
                      </a:r>
                      <a:endParaRPr lang="fr-FR" sz="13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Thermal camera</a:t>
                      </a:r>
                      <a:endParaRPr lang="fr-FR" sz="13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4,5</a:t>
                      </a:r>
                      <a:endParaRPr lang="fr-FR" sz="13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14,9</a:t>
                      </a:r>
                      <a:endParaRPr lang="fr-FR" sz="13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Camera Pi NoIR V2</a:t>
                      </a:r>
                      <a:endParaRPr lang="fr-FR" sz="13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250</a:t>
                      </a:r>
                      <a:endParaRPr lang="fr-FR" sz="13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825</a:t>
                      </a:r>
                      <a:endParaRPr lang="fr-FR" sz="13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Buzzer</a:t>
                      </a:r>
                      <a:endParaRPr lang="fr-FR" sz="13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16</a:t>
                      </a:r>
                      <a:endParaRPr lang="fr-FR" sz="13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52,8</a:t>
                      </a:r>
                      <a:endParaRPr lang="fr-FR" sz="13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DEL Indicator</a:t>
                      </a:r>
                      <a:endParaRPr lang="fr-FR" sz="13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2</a:t>
                      </a:r>
                      <a:endParaRPr lang="fr-FR" sz="13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6,6</a:t>
                      </a:r>
                      <a:endParaRPr lang="fr-FR" sz="13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DEL Indicator</a:t>
                      </a:r>
                      <a:endParaRPr lang="fr-FR" sz="13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46152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1A1A1A"/>
                          </a:solidFill>
                          <a:latin typeface="Verdana"/>
                          <a:ea typeface="Arial"/>
                          <a:cs typeface="Times New Roman"/>
                        </a:rPr>
                        <a:t>Total power</a:t>
                      </a:r>
                      <a:endParaRPr lang="fr-FR" sz="1300">
                        <a:solidFill>
                          <a:srgbClr val="1A1A1A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1A1A1A"/>
                          </a:solidFill>
                          <a:latin typeface="Verdana"/>
                          <a:ea typeface="Arial"/>
                          <a:cs typeface="Times New Roman"/>
                        </a:rPr>
                        <a:t>1850</a:t>
                      </a:r>
                      <a:endParaRPr lang="fr-FR" sz="1300" dirty="0">
                        <a:solidFill>
                          <a:srgbClr val="1A1A1A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7132" marR="6713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5429256" y="214294"/>
            <a:ext cx="857256" cy="35394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28 / 20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ESA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71419"/>
            <a:ext cx="1357322" cy="469884"/>
          </a:xfrm>
          <a:prstGeom prst="rect">
            <a:avLst/>
          </a:prstGeom>
        </p:spPr>
      </p:pic>
      <p:pic>
        <p:nvPicPr>
          <p:cNvPr id="4" name="Image 3" descr="fla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20" y="5429269"/>
            <a:ext cx="6824234" cy="1489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00892" y="5381972"/>
            <a:ext cx="3500462" cy="258050"/>
          </a:xfrm>
          <a:prstGeom prst="rect">
            <a:avLst/>
          </a:prstGeom>
          <a:noFill/>
        </p:spPr>
        <p:txBody>
          <a:bodyPr wrap="square" lIns="87913" tIns="43957" rIns="87913" bIns="43957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sym typeface="Wingdings" pitchFamily="2" charset="2"/>
              </a:rPr>
              <a:t> THE EUROPEAN SPACE AGENCY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1161" y="68029"/>
            <a:ext cx="1919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Bahnschrift SemiBold" pitchFamily="34" charset="0"/>
              </a:rPr>
              <a:t>Timeline</a:t>
            </a:r>
            <a:endParaRPr lang="en-GB" sz="54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285852" y="785798"/>
          <a:ext cx="6929486" cy="4464337"/>
        </p:xfrm>
        <a:graphic>
          <a:graphicData uri="http://schemas.openxmlformats.org/drawingml/2006/table">
            <a:tbl>
              <a:tblPr/>
              <a:tblGrid>
                <a:gridCol w="2480115"/>
                <a:gridCol w="4449371"/>
              </a:tblGrid>
              <a:tr h="27591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1A1A1A"/>
                          </a:solidFill>
                          <a:latin typeface="Verdana"/>
                          <a:ea typeface="Arial"/>
                          <a:cs typeface="Times New Roman"/>
                        </a:rPr>
                        <a:t>TABLE 3 - Latest project plan</a:t>
                      </a:r>
                      <a:endParaRPr lang="fr-FR" sz="1200" dirty="0">
                        <a:solidFill>
                          <a:srgbClr val="1A1A1A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686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1A1A1A"/>
                          </a:solidFill>
                          <a:latin typeface="Verdana"/>
                          <a:ea typeface="Arial"/>
                          <a:cs typeface="Times New Roman"/>
                        </a:rPr>
                        <a:t>Date</a:t>
                      </a:r>
                      <a:endParaRPr lang="fr-FR" sz="1200" dirty="0">
                        <a:solidFill>
                          <a:srgbClr val="1A1A1A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1A1A1A"/>
                          </a:solidFill>
                          <a:latin typeface="Verdana"/>
                          <a:ea typeface="Arial"/>
                          <a:cs typeface="Times New Roman"/>
                        </a:rPr>
                        <a:t>Task</a:t>
                      </a:r>
                      <a:endParaRPr lang="fr-FR" sz="1200" dirty="0">
                        <a:solidFill>
                          <a:srgbClr val="1A1A1A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1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Middle of November 2020</a:t>
                      </a:r>
                      <a:endParaRPr lang="fr-FR" sz="12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Jiří Gebauer and Titouan Drouynot founded the team.</a:t>
                      </a:r>
                      <a:endParaRPr lang="fr-FR" sz="12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End of November 2020</a:t>
                      </a:r>
                      <a:endParaRPr lang="fr-FR" sz="12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We were looking for the other members and sent our application.</a:t>
                      </a:r>
                      <a:endParaRPr lang="fr-FR" sz="12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Beginning of December 2020</a:t>
                      </a:r>
                      <a:endParaRPr lang="fr-FR" sz="12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We contacted the French jury for the first time.</a:t>
                      </a:r>
                      <a:endParaRPr lang="fr-FR" sz="12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Middle of December 2020</a:t>
                      </a:r>
                      <a:endParaRPr lang="fr-FR" sz="12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Development of two concepts started (Teensy and Raspberry Pi).</a:t>
                      </a:r>
                      <a:endParaRPr lang="fr-FR" sz="12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End of December 2020</a:t>
                      </a:r>
                      <a:endParaRPr lang="fr-FR" sz="12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We decided to use the Raspberry Pies computers.</a:t>
                      </a:r>
                      <a:endParaRPr lang="fr-FR" sz="12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Middle of January 2021</a:t>
                      </a:r>
                      <a:endParaRPr lang="fr-FR" sz="12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First attempts to gain sponsors.</a:t>
                      </a:r>
                      <a:endParaRPr lang="fr-FR" sz="12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End of January 2021</a:t>
                      </a:r>
                      <a:endParaRPr lang="fr-FR" sz="12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Our school provided us with a 500€ budget.</a:t>
                      </a:r>
                      <a:endParaRPr lang="fr-FR" sz="12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Middle of February 2021</a:t>
                      </a:r>
                      <a:endParaRPr lang="fr-FR" sz="12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Basis of our new concept are known.</a:t>
                      </a:r>
                      <a:endParaRPr lang="fr-FR" sz="12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Beginning of March 2021</a:t>
                      </a:r>
                      <a:endParaRPr lang="fr-FR" sz="12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We ordered everything needed for our CM4 concept.</a:t>
                      </a:r>
                      <a:endParaRPr lang="fr-FR" sz="12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10.03.2021</a:t>
                      </a:r>
                      <a:endParaRPr lang="fr-FR" sz="12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Successful tests of the parachute with ballast CanSat.</a:t>
                      </a:r>
                      <a:endParaRPr lang="fr-FR" sz="12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17.07.2021</a:t>
                      </a:r>
                      <a:endParaRPr lang="fr-FR" sz="12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Official drop phase of the national competition.</a:t>
                      </a:r>
                      <a:endParaRPr lang="fr-FR" sz="12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4857752" y="142856"/>
            <a:ext cx="857256" cy="35394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29 / 20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ESA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71419"/>
            <a:ext cx="1357322" cy="469884"/>
          </a:xfrm>
          <a:prstGeom prst="rect">
            <a:avLst/>
          </a:prstGeom>
        </p:spPr>
      </p:pic>
      <p:pic>
        <p:nvPicPr>
          <p:cNvPr id="4" name="Image 3" descr="fla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20" y="5429269"/>
            <a:ext cx="6824234" cy="1489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00892" y="5381972"/>
            <a:ext cx="3500462" cy="258050"/>
          </a:xfrm>
          <a:prstGeom prst="rect">
            <a:avLst/>
          </a:prstGeom>
          <a:noFill/>
        </p:spPr>
        <p:txBody>
          <a:bodyPr wrap="square" lIns="87913" tIns="43957" rIns="87913" bIns="43957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sym typeface="Wingdings" pitchFamily="2" charset="2"/>
              </a:rPr>
              <a:t> THE EUROPEAN SPACE AGENCY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1161" y="68029"/>
            <a:ext cx="3526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Bahnschrift SemiBold" pitchFamily="34" charset="0"/>
              </a:rPr>
              <a:t>Mission </a:t>
            </a:r>
            <a:r>
              <a:rPr lang="en-GB" sz="3600" b="1" dirty="0" err="1" smtClean="0">
                <a:solidFill>
                  <a:schemeClr val="bg1"/>
                </a:solidFill>
                <a:latin typeface="Bahnschrift SemiBold" pitchFamily="34" charset="0"/>
              </a:rPr>
              <a:t>outines</a:t>
            </a:r>
            <a:endParaRPr lang="en-GB" sz="5400" b="1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pic>
        <p:nvPicPr>
          <p:cNvPr id="8" name="Image 7" descr="microscop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214558"/>
            <a:ext cx="1450654" cy="14506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14546" y="1071550"/>
            <a:ext cx="71438" cy="3857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recordi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1357302"/>
            <a:ext cx="1093464" cy="1093464"/>
          </a:xfrm>
          <a:prstGeom prst="rect">
            <a:avLst/>
          </a:prstGeom>
        </p:spPr>
      </p:pic>
      <p:pic>
        <p:nvPicPr>
          <p:cNvPr id="11" name="Image 10" descr="data-drive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8926" y="3286128"/>
            <a:ext cx="1071570" cy="107157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706044" y="1578110"/>
            <a:ext cx="2953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Bahnschrift SemiBold" pitchFamily="34" charset="0"/>
              </a:rPr>
              <a:t>Record data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737687" y="3506936"/>
            <a:ext cx="3191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Bahnschrift SemiBold" pitchFamily="34" charset="0"/>
              </a:rPr>
              <a:t>Process data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143900" y="1142988"/>
            <a:ext cx="714380" cy="35394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3 / 20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5" name="Image 14" descr="speaker-filled-audio-too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86710" y="630780"/>
            <a:ext cx="357190" cy="35719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8143900" y="630780"/>
            <a:ext cx="1071570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chemeClr val="bg1"/>
                </a:solidFill>
                <a:latin typeface="Bahnschrift SemiBold" pitchFamily="34" charset="0"/>
              </a:rPr>
              <a:t>Thomas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ESA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71419"/>
            <a:ext cx="1357322" cy="469884"/>
          </a:xfrm>
          <a:prstGeom prst="rect">
            <a:avLst/>
          </a:prstGeom>
        </p:spPr>
      </p:pic>
      <p:pic>
        <p:nvPicPr>
          <p:cNvPr id="4" name="Image 3" descr="fla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20" y="5429269"/>
            <a:ext cx="6824234" cy="1489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00892" y="5381972"/>
            <a:ext cx="3500462" cy="258050"/>
          </a:xfrm>
          <a:prstGeom prst="rect">
            <a:avLst/>
          </a:prstGeom>
          <a:noFill/>
        </p:spPr>
        <p:txBody>
          <a:bodyPr wrap="square" lIns="87913" tIns="43957" rIns="87913" bIns="43957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sym typeface="Wingdings" pitchFamily="2" charset="2"/>
              </a:rPr>
              <a:t> THE EUROPEAN SPACE AGENCY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1161" y="68029"/>
            <a:ext cx="1356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smtClean="0">
                <a:solidFill>
                  <a:schemeClr val="bg1"/>
                </a:solidFill>
                <a:latin typeface="Bahnschrift SemiBold" pitchFamily="34" charset="0"/>
              </a:rPr>
              <a:t>Roles</a:t>
            </a:r>
            <a:endParaRPr lang="en-GB" sz="5400" b="1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pic>
        <p:nvPicPr>
          <p:cNvPr id="8" name="Image 7" descr="TitouanDrouyn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2857500"/>
            <a:ext cx="1247126" cy="2214558"/>
          </a:xfrm>
          <a:prstGeom prst="rect">
            <a:avLst/>
          </a:prstGeom>
        </p:spPr>
      </p:pic>
      <p:pic>
        <p:nvPicPr>
          <p:cNvPr id="9" name="Image 8" descr="IMG_20210807_1754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3000376"/>
            <a:ext cx="1143008" cy="1539561"/>
          </a:xfrm>
          <a:prstGeom prst="rect">
            <a:avLst/>
          </a:prstGeom>
        </p:spPr>
      </p:pic>
      <p:pic>
        <p:nvPicPr>
          <p:cNvPr id="10" name="Image 9" descr="ThomasHods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928674"/>
            <a:ext cx="1285884" cy="1714512"/>
          </a:xfrm>
          <a:prstGeom prst="rect">
            <a:avLst/>
          </a:prstGeom>
        </p:spPr>
      </p:pic>
      <p:pic>
        <p:nvPicPr>
          <p:cNvPr id="11" name="Image 10" descr="AristideUrl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15206" y="857236"/>
            <a:ext cx="1357322" cy="1809762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3357554" y="1714472"/>
            <a:ext cx="2143140" cy="78581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3357554" y="857216"/>
            <a:ext cx="2143140" cy="78581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357554" y="3428984"/>
            <a:ext cx="2143140" cy="78581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3357554" y="4286260"/>
            <a:ext cx="2143140" cy="100013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3357554" y="2571728"/>
            <a:ext cx="2143140" cy="78581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3714744" y="1000092"/>
            <a:ext cx="1439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Software</a:t>
            </a:r>
            <a:endParaRPr lang="en-GB" sz="40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714744" y="1857348"/>
            <a:ext cx="1553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Hardware</a:t>
            </a:r>
            <a:endParaRPr lang="en-GB" sz="40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428992" y="2714604"/>
            <a:ext cx="1991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3D modelling</a:t>
            </a:r>
            <a:endParaRPr lang="en-GB" sz="40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714744" y="3571860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Outreach</a:t>
            </a:r>
            <a:endParaRPr lang="en-GB" sz="40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786182" y="4383937"/>
            <a:ext cx="1350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External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support</a:t>
            </a:r>
            <a:endParaRPr lang="en-GB" sz="40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3357554" y="142856"/>
            <a:ext cx="2143140" cy="64294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3857620" y="214294"/>
            <a:ext cx="1127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Design</a:t>
            </a:r>
            <a:endParaRPr lang="en-GB" sz="40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cxnSp>
        <p:nvCxnSpPr>
          <p:cNvPr id="28" name="Connecteur droit avec flèche 27"/>
          <p:cNvCxnSpPr>
            <a:stCxn id="10" idx="3"/>
            <a:endCxn id="22" idx="2"/>
          </p:cNvCxnSpPr>
          <p:nvPr/>
        </p:nvCxnSpPr>
        <p:spPr>
          <a:xfrm flipV="1">
            <a:off x="1857356" y="464327"/>
            <a:ext cx="1500198" cy="132160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10" idx="3"/>
            <a:endCxn id="13" idx="2"/>
          </p:cNvCxnSpPr>
          <p:nvPr/>
        </p:nvCxnSpPr>
        <p:spPr>
          <a:xfrm flipV="1">
            <a:off x="1857356" y="1250125"/>
            <a:ext cx="1500198" cy="53580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stCxn id="10" idx="3"/>
            <a:endCxn id="14" idx="2"/>
          </p:cNvCxnSpPr>
          <p:nvPr/>
        </p:nvCxnSpPr>
        <p:spPr>
          <a:xfrm>
            <a:off x="1857356" y="1785930"/>
            <a:ext cx="1500198" cy="203596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stCxn id="10" idx="3"/>
            <a:endCxn id="15" idx="2"/>
          </p:cNvCxnSpPr>
          <p:nvPr/>
        </p:nvCxnSpPr>
        <p:spPr>
          <a:xfrm>
            <a:off x="1857356" y="1785930"/>
            <a:ext cx="1500198" cy="300039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stCxn id="11" idx="1"/>
            <a:endCxn id="13" idx="6"/>
          </p:cNvCxnSpPr>
          <p:nvPr/>
        </p:nvCxnSpPr>
        <p:spPr>
          <a:xfrm rot="10800000">
            <a:off x="5500694" y="1250125"/>
            <a:ext cx="1714512" cy="51199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stCxn id="11" idx="1"/>
            <a:endCxn id="12" idx="6"/>
          </p:cNvCxnSpPr>
          <p:nvPr/>
        </p:nvCxnSpPr>
        <p:spPr>
          <a:xfrm rot="10800000" flipV="1">
            <a:off x="5500694" y="1762117"/>
            <a:ext cx="1714512" cy="34526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>
            <a:stCxn id="9" idx="3"/>
            <a:endCxn id="12" idx="2"/>
          </p:cNvCxnSpPr>
          <p:nvPr/>
        </p:nvCxnSpPr>
        <p:spPr>
          <a:xfrm flipV="1">
            <a:off x="1714480" y="2107381"/>
            <a:ext cx="1643074" cy="166277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stCxn id="8" idx="1"/>
            <a:endCxn id="15" idx="6"/>
          </p:cNvCxnSpPr>
          <p:nvPr/>
        </p:nvCxnSpPr>
        <p:spPr>
          <a:xfrm rot="10800000" flipV="1">
            <a:off x="5500694" y="3964778"/>
            <a:ext cx="1857388" cy="82154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>
            <a:stCxn id="8" idx="1"/>
            <a:endCxn id="14" idx="6"/>
          </p:cNvCxnSpPr>
          <p:nvPr/>
        </p:nvCxnSpPr>
        <p:spPr>
          <a:xfrm rot="10800000">
            <a:off x="5500694" y="3821893"/>
            <a:ext cx="1857388" cy="14288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>
            <a:stCxn id="8" idx="1"/>
            <a:endCxn id="16" idx="6"/>
          </p:cNvCxnSpPr>
          <p:nvPr/>
        </p:nvCxnSpPr>
        <p:spPr>
          <a:xfrm rot="10800000">
            <a:off x="5500694" y="2964637"/>
            <a:ext cx="1857388" cy="100014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>
            <a:stCxn id="8" idx="1"/>
            <a:endCxn id="12" idx="6"/>
          </p:cNvCxnSpPr>
          <p:nvPr/>
        </p:nvCxnSpPr>
        <p:spPr>
          <a:xfrm rot="10800000">
            <a:off x="5500694" y="2107381"/>
            <a:ext cx="1857388" cy="185739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>
            <a:stCxn id="9" idx="3"/>
            <a:endCxn id="15" idx="2"/>
          </p:cNvCxnSpPr>
          <p:nvPr/>
        </p:nvCxnSpPr>
        <p:spPr>
          <a:xfrm>
            <a:off x="1714480" y="3770157"/>
            <a:ext cx="1643074" cy="1016169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>
            <a:endCxn id="14" idx="2"/>
          </p:cNvCxnSpPr>
          <p:nvPr/>
        </p:nvCxnSpPr>
        <p:spPr>
          <a:xfrm>
            <a:off x="1714512" y="3786194"/>
            <a:ext cx="1643042" cy="35699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>
            <a:stCxn id="9" idx="3"/>
            <a:endCxn id="16" idx="2"/>
          </p:cNvCxnSpPr>
          <p:nvPr/>
        </p:nvCxnSpPr>
        <p:spPr>
          <a:xfrm flipV="1">
            <a:off x="1714480" y="2964637"/>
            <a:ext cx="1643074" cy="80552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6286512" y="214294"/>
            <a:ext cx="857256" cy="35394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30 / 20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ESA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71419"/>
            <a:ext cx="1357322" cy="469884"/>
          </a:xfrm>
          <a:prstGeom prst="rect">
            <a:avLst/>
          </a:prstGeom>
        </p:spPr>
      </p:pic>
      <p:pic>
        <p:nvPicPr>
          <p:cNvPr id="4" name="Image 3" descr="fla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20" y="5429269"/>
            <a:ext cx="6824234" cy="1489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00892" y="5381972"/>
            <a:ext cx="3500462" cy="258050"/>
          </a:xfrm>
          <a:prstGeom prst="rect">
            <a:avLst/>
          </a:prstGeom>
          <a:noFill/>
        </p:spPr>
        <p:txBody>
          <a:bodyPr wrap="square" lIns="87913" tIns="43957" rIns="87913" bIns="43957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sym typeface="Wingdings" pitchFamily="2" charset="2"/>
              </a:rPr>
              <a:t> THE EUROPEAN SPACE AGENCY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1161" y="68029"/>
            <a:ext cx="3196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  <a:latin typeface="Bahnschrift SemiBold" pitchFamily="34" charset="0"/>
              </a:rPr>
              <a:t>Project budget</a:t>
            </a:r>
            <a:endParaRPr lang="fr-FR" sz="54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214282" y="753753"/>
          <a:ext cx="4214841" cy="4517741"/>
        </p:xfrm>
        <a:graphic>
          <a:graphicData uri="http://schemas.openxmlformats.org/drawingml/2006/table">
            <a:tbl>
              <a:tblPr/>
              <a:tblGrid>
                <a:gridCol w="1474037"/>
                <a:gridCol w="1040032"/>
                <a:gridCol w="772079"/>
                <a:gridCol w="928693"/>
              </a:tblGrid>
              <a:tr h="306771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/>
                          <a:ea typeface="Arial"/>
                          <a:cs typeface="Times New Roman"/>
                        </a:rPr>
                        <a:t>Cansat Price</a:t>
                      </a:r>
                      <a:endParaRPr lang="fr-FR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209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/>
                          <a:ea typeface="Arial"/>
                          <a:cs typeface="Times New Roman"/>
                        </a:rPr>
                        <a:t>Component</a:t>
                      </a:r>
                      <a:endParaRPr lang="fr-FR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/>
                          <a:ea typeface="Arial"/>
                          <a:cs typeface="Times New Roman"/>
                        </a:rPr>
                        <a:t>Unit price (€)</a:t>
                      </a:r>
                      <a:endParaRPr lang="fr-F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/>
                          <a:ea typeface="Arial"/>
                          <a:cs typeface="Times New Roman"/>
                        </a:rPr>
                        <a:t>Quantity</a:t>
                      </a:r>
                      <a:endParaRPr lang="fr-FR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/>
                          <a:ea typeface="Arial"/>
                          <a:cs typeface="Times New Roman"/>
                        </a:rPr>
                        <a:t>CanSat price (€)</a:t>
                      </a:r>
                      <a:endParaRPr lang="fr-FR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0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Buzzer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0,59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1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0,59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16 GB micro SD card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16,95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1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16,95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Thermal camera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45,60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1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45,60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Accu Li-Ion MGL99015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13,90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4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55,60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BMP280 module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9,50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1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9,50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GPS PA1010D module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37,90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1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37,90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Infrared Camera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29,90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1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29,90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Accelerometer module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3,99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1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3,99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Humidity sensor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8,50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1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8,50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5 Vcc regulator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3,95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1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3,95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Slide switch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3,17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2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6,34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DEL indicator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0,43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1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0,43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7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Raspberry Pi Zero W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10,00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1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10,00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DESON M3 insert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0,18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5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0,90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7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JST standard inputs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0,86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4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3,44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Plastic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>
                        <a:solidFill>
                          <a:schemeClr val="bg1"/>
                        </a:solidFill>
                        <a:latin typeface="Verdana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About 1€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Parachute</a:t>
                      </a:r>
                      <a:endParaRPr lang="fr-FR" sz="10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About 6€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498">
                <a:tc gridSpan="3">
                  <a:txBody>
                    <a:bodyPr/>
                    <a:lstStyle/>
                    <a:p>
                      <a:pPr marL="0" algn="ctr" defTabSz="879127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/>
                          <a:ea typeface="Arial"/>
                          <a:cs typeface="Times New Roman"/>
                        </a:rPr>
                        <a:t>CanSat’s total price</a:t>
                      </a:r>
                      <a:endParaRPr lang="fr-FR" sz="10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879127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/>
                          <a:ea typeface="Arial"/>
                          <a:cs typeface="Times New Roman"/>
                        </a:rPr>
                        <a:t>≈250 €</a:t>
                      </a:r>
                      <a:endParaRPr lang="fr-FR" sz="10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4643438" y="1220765"/>
          <a:ext cx="4214841" cy="3748821"/>
        </p:xfrm>
        <a:graphic>
          <a:graphicData uri="http://schemas.openxmlformats.org/drawingml/2006/table">
            <a:tbl>
              <a:tblPr/>
              <a:tblGrid>
                <a:gridCol w="1474037"/>
                <a:gridCol w="1040032"/>
                <a:gridCol w="772079"/>
                <a:gridCol w="928693"/>
              </a:tblGrid>
              <a:tr h="306771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/>
                          <a:ea typeface="Arial"/>
                          <a:cs typeface="Times New Roman"/>
                        </a:rPr>
                        <a:t>Project Price</a:t>
                      </a:r>
                      <a:endParaRPr lang="fr-FR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209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/>
                          <a:ea typeface="Arial"/>
                          <a:cs typeface="Times New Roman"/>
                        </a:rPr>
                        <a:t>Component</a:t>
                      </a:r>
                      <a:endParaRPr lang="fr-FR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/>
                          <a:ea typeface="Arial"/>
                          <a:cs typeface="Times New Roman"/>
                        </a:rPr>
                        <a:t>Unit price (€)</a:t>
                      </a:r>
                      <a:endParaRPr lang="fr-F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/>
                          <a:ea typeface="Arial"/>
                          <a:cs typeface="Times New Roman"/>
                        </a:rPr>
                        <a:t>Quantity</a:t>
                      </a:r>
                      <a:endParaRPr lang="fr-FR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/>
                          <a:ea typeface="Arial"/>
                          <a:cs typeface="Times New Roman"/>
                        </a:rPr>
                        <a:t>Total</a:t>
                      </a:r>
                      <a:r>
                        <a:rPr lang="en-GB" sz="10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GB" sz="1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/>
                          <a:ea typeface="Arial"/>
                          <a:cs typeface="Times New Roman"/>
                        </a:rPr>
                        <a:t>price </a:t>
                      </a:r>
                      <a:r>
                        <a:rPr lang="en-GB" sz="1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/>
                          <a:ea typeface="Arial"/>
                          <a:cs typeface="Times New Roman"/>
                        </a:rPr>
                        <a:t>(€)</a:t>
                      </a:r>
                      <a:endParaRPr lang="fr-FR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0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CanSat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250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1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250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PCB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4,67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1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4,67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Long connector</a:t>
                      </a:r>
                      <a:endParaRPr lang="en-GB" sz="1000" noProof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0,70</a:t>
                      </a:r>
                      <a:endParaRPr lang="en-GB" sz="1000" noProof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1</a:t>
                      </a:r>
                      <a:endParaRPr lang="en-GB" sz="1000" noProof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0,70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Raspberry Pi 0 W</a:t>
                      </a:r>
                      <a:endParaRPr lang="en-GB" sz="1000" noProof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10,00</a:t>
                      </a:r>
                      <a:endParaRPr lang="en-GB" sz="1000" noProof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2</a:t>
                      </a:r>
                      <a:endParaRPr lang="en-GB" sz="1000" noProof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20,00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Raspberry Pi CM4</a:t>
                      </a:r>
                      <a:endParaRPr lang="en-GB" sz="1000" noProof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54.00</a:t>
                      </a:r>
                      <a:endParaRPr lang="en-GB" sz="1000" noProof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1</a:t>
                      </a:r>
                      <a:endParaRPr lang="en-GB" sz="1000" noProof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54.00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DEL indicator</a:t>
                      </a:r>
                      <a:endParaRPr lang="en-GB" sz="1000" noProof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0.43</a:t>
                      </a:r>
                      <a:endParaRPr lang="en-GB" sz="1000" noProof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1</a:t>
                      </a:r>
                      <a:endParaRPr lang="en-GB" sz="1000" noProof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0.43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Card connector</a:t>
                      </a:r>
                      <a:endParaRPr lang="en-GB" sz="1000" noProof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0.89</a:t>
                      </a:r>
                      <a:endParaRPr lang="en-GB" sz="1000" noProof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1</a:t>
                      </a:r>
                      <a:endParaRPr lang="en-GB" sz="1000" noProof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0.89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FCP BOTTOM 15POS</a:t>
                      </a:r>
                      <a:endParaRPr lang="en-GB" sz="1000" noProof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0.78</a:t>
                      </a:r>
                      <a:endParaRPr lang="en-GB" sz="1000" noProof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1</a:t>
                      </a:r>
                      <a:endParaRPr lang="en-GB" sz="1000" noProof="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0.78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0.1UF </a:t>
                      </a:r>
                      <a:r>
                        <a:rPr lang="fr-FR" sz="1000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capacitor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0.31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7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2.17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10 UF </a:t>
                      </a:r>
                      <a:r>
                        <a:rPr lang="fr-FR" sz="1000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capacitor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0.39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1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0.39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PMIC – RT9742GGJ5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1.33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1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1.33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PMIC – RT9742CGJ5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0.70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1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0.70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CM4 </a:t>
                      </a:r>
                      <a:r>
                        <a:rPr lang="fr-FR" sz="1000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connector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1.43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2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2.86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715 OHM </a:t>
                      </a:r>
                      <a:r>
                        <a:rPr lang="fr-FR" sz="1000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resistance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0.21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2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0.42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10K OHM </a:t>
                      </a:r>
                      <a:r>
                        <a:rPr lang="fr-FR" sz="1000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resistance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0.30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10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3.00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1.6K OHM </a:t>
                      </a:r>
                      <a:r>
                        <a:rPr lang="fr-FR" sz="1000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resistance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0.21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2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0.42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6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12K OHM </a:t>
                      </a:r>
                      <a:r>
                        <a:rPr lang="fr-FR" sz="1000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resistance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1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0.21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Other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dirty="0" smtClean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≈ 5 €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498">
                <a:tc gridSpan="3">
                  <a:txBody>
                    <a:bodyPr/>
                    <a:lstStyle/>
                    <a:p>
                      <a:pPr marL="0" algn="ctr" defTabSz="879127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/>
                          <a:ea typeface="Arial"/>
                          <a:cs typeface="Times New Roman"/>
                        </a:rPr>
                        <a:t>Project</a:t>
                      </a:r>
                      <a:r>
                        <a:rPr lang="en-GB" sz="1000" b="1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GB" sz="10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/>
                          <a:ea typeface="Arial"/>
                          <a:cs typeface="Times New Roman"/>
                        </a:rPr>
                        <a:t>total </a:t>
                      </a:r>
                      <a:r>
                        <a:rPr lang="en-GB" sz="10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/>
                          <a:ea typeface="Arial"/>
                          <a:cs typeface="Times New Roman"/>
                        </a:rPr>
                        <a:t>price</a:t>
                      </a:r>
                      <a:endParaRPr lang="fr-FR" sz="10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879127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/>
                          <a:ea typeface="Arial"/>
                          <a:cs typeface="Times New Roman"/>
                        </a:rPr>
                        <a:t>≈350 </a:t>
                      </a:r>
                      <a:r>
                        <a:rPr lang="en-GB" sz="10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/>
                          <a:ea typeface="Arial"/>
                          <a:cs typeface="Times New Roman"/>
                        </a:rPr>
                        <a:t>€</a:t>
                      </a:r>
                      <a:endParaRPr lang="fr-FR" sz="10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6072198" y="214294"/>
            <a:ext cx="857256" cy="35394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31 / 20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dadazd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857236"/>
            <a:ext cx="2575817" cy="4357718"/>
          </a:xfrm>
          <a:prstGeom prst="rect">
            <a:avLst/>
          </a:prstGeom>
        </p:spPr>
      </p:pic>
      <p:pic>
        <p:nvPicPr>
          <p:cNvPr id="9" name="Image 8" descr="erzez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097" y="1428740"/>
            <a:ext cx="2968903" cy="3643338"/>
          </a:xfrm>
          <a:prstGeom prst="rect">
            <a:avLst/>
          </a:prstGeom>
        </p:spPr>
      </p:pic>
      <p:pic>
        <p:nvPicPr>
          <p:cNvPr id="6" name="Image 5" descr="ESA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72" y="71419"/>
            <a:ext cx="1357322" cy="469884"/>
          </a:xfrm>
          <a:prstGeom prst="rect">
            <a:avLst/>
          </a:prstGeom>
        </p:spPr>
      </p:pic>
      <p:pic>
        <p:nvPicPr>
          <p:cNvPr id="4" name="Image 3" descr="flag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220" y="5429269"/>
            <a:ext cx="6824234" cy="1489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00892" y="5381972"/>
            <a:ext cx="3500462" cy="258050"/>
          </a:xfrm>
          <a:prstGeom prst="rect">
            <a:avLst/>
          </a:prstGeom>
          <a:noFill/>
        </p:spPr>
        <p:txBody>
          <a:bodyPr wrap="square" lIns="87913" tIns="43957" rIns="87913" bIns="43957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sym typeface="Wingdings" pitchFamily="2" charset="2"/>
              </a:rPr>
              <a:t> THE EUROPEAN SPACE AGENCY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1161" y="68029"/>
            <a:ext cx="3728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Bahnschrift SemiBold" pitchFamily="34" charset="0"/>
              </a:rPr>
              <a:t>Recovery system</a:t>
            </a:r>
            <a:endParaRPr lang="en-GB" sz="54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pic>
        <p:nvPicPr>
          <p:cNvPr id="8" name="Image 7" descr="Captrerereur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1428740"/>
            <a:ext cx="4221277" cy="350046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786446" y="214294"/>
            <a:ext cx="857256" cy="35394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32 / 20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7897ohv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142856"/>
            <a:ext cx="1928826" cy="1928826"/>
          </a:xfrm>
          <a:prstGeom prst="rect">
            <a:avLst/>
          </a:prstGeom>
        </p:spPr>
      </p:pic>
      <p:pic>
        <p:nvPicPr>
          <p:cNvPr id="11" name="Image 10" descr="456456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714360"/>
            <a:ext cx="1167737" cy="1012039"/>
          </a:xfrm>
          <a:prstGeom prst="rect">
            <a:avLst/>
          </a:prstGeom>
        </p:spPr>
      </p:pic>
      <p:pic>
        <p:nvPicPr>
          <p:cNvPr id="6" name="Image 5" descr="ESA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72" y="71419"/>
            <a:ext cx="1357322" cy="469884"/>
          </a:xfrm>
          <a:prstGeom prst="rect">
            <a:avLst/>
          </a:prstGeom>
        </p:spPr>
      </p:pic>
      <p:pic>
        <p:nvPicPr>
          <p:cNvPr id="4" name="Image 3" descr="flag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220" y="5429269"/>
            <a:ext cx="6824234" cy="1489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00892" y="5381972"/>
            <a:ext cx="3500462" cy="258050"/>
          </a:xfrm>
          <a:prstGeom prst="rect">
            <a:avLst/>
          </a:prstGeom>
          <a:noFill/>
        </p:spPr>
        <p:txBody>
          <a:bodyPr wrap="square" lIns="87913" tIns="43957" rIns="87913" bIns="43957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sym typeface="Wingdings" pitchFamily="2" charset="2"/>
              </a:rPr>
              <a:t> THE EUROPEAN SPACE AGENCY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1161" y="68029"/>
            <a:ext cx="2773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  <a:latin typeface="Bahnschrift SemiBold" pitchFamily="34" charset="0"/>
              </a:rPr>
              <a:t>Components</a:t>
            </a:r>
            <a:endParaRPr lang="fr-FR" sz="54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pic>
        <p:nvPicPr>
          <p:cNvPr id="8" name="Image 7" descr="sdfsdfsdf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1071550"/>
            <a:ext cx="1274544" cy="1093544"/>
          </a:xfrm>
          <a:prstGeom prst="rect">
            <a:avLst/>
          </a:prstGeom>
        </p:spPr>
      </p:pic>
      <p:pic>
        <p:nvPicPr>
          <p:cNvPr id="9" name="Image 8" descr="right-drawn-arro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9127995">
            <a:off x="1363252" y="863198"/>
            <a:ext cx="846984" cy="84698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000100" y="1785930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2800" dirty="0" smtClean="0">
                <a:solidFill>
                  <a:schemeClr val="bg1"/>
                </a:solidFill>
              </a:rPr>
              <a:t>GPS</a:t>
            </a:r>
            <a:endParaRPr lang="en-GB" altLang="zh-CN" sz="2800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643306" y="1500178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2800" dirty="0" smtClean="0">
                <a:solidFill>
                  <a:schemeClr val="bg1"/>
                </a:solidFill>
              </a:rPr>
              <a:t>Accelerometer</a:t>
            </a:r>
            <a:endParaRPr lang="en-GB" altLang="zh-CN" sz="28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86182" y="857236"/>
            <a:ext cx="595317" cy="23812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Image 11" descr="right-drawn-arro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9127995">
            <a:off x="4585796" y="513842"/>
            <a:ext cx="891562" cy="891562"/>
          </a:xfrm>
          <a:prstGeom prst="rect">
            <a:avLst/>
          </a:prstGeom>
        </p:spPr>
      </p:pic>
      <p:pic>
        <p:nvPicPr>
          <p:cNvPr id="16" name="Image 15" descr="58974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5918" y="2786062"/>
            <a:ext cx="1500198" cy="900119"/>
          </a:xfrm>
          <a:prstGeom prst="rect">
            <a:avLst/>
          </a:prstGeom>
        </p:spPr>
      </p:pic>
      <p:pic>
        <p:nvPicPr>
          <p:cNvPr id="17" name="Image 16" descr="right-drawn-arrow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2001700" flipH="1">
            <a:off x="898677" y="2757756"/>
            <a:ext cx="810743" cy="802406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214282" y="3571881"/>
            <a:ext cx="178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2400" dirty="0" smtClean="0">
                <a:solidFill>
                  <a:schemeClr val="bg1"/>
                </a:solidFill>
              </a:rPr>
              <a:t>Humidity &amp; temperature</a:t>
            </a:r>
          </a:p>
        </p:txBody>
      </p:sp>
      <p:pic>
        <p:nvPicPr>
          <p:cNvPr id="20" name="Image 19" descr="right-drawn-arrow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894077" flipH="1" flipV="1">
            <a:off x="7644151" y="866399"/>
            <a:ext cx="749502" cy="937778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7000860" y="2000244"/>
            <a:ext cx="2143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2800" dirty="0" smtClean="0">
                <a:solidFill>
                  <a:schemeClr val="bg1"/>
                </a:solidFill>
              </a:rPr>
              <a:t>Infrared</a:t>
            </a:r>
          </a:p>
          <a:p>
            <a:pPr algn="ctr"/>
            <a:r>
              <a:rPr lang="en-GB" altLang="zh-CN" sz="2800" dirty="0" smtClean="0">
                <a:solidFill>
                  <a:schemeClr val="bg1"/>
                </a:solidFill>
              </a:rPr>
              <a:t>camera</a:t>
            </a:r>
          </a:p>
        </p:txBody>
      </p:sp>
      <p:pic>
        <p:nvPicPr>
          <p:cNvPr id="22" name="Image 21" descr="58dfdzfz1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72396" y="3429004"/>
            <a:ext cx="1419423" cy="1066949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5500694" y="4572012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2800" dirty="0" smtClean="0">
                <a:solidFill>
                  <a:schemeClr val="bg1"/>
                </a:solidFill>
              </a:rPr>
              <a:t>Buzzer</a:t>
            </a:r>
            <a:endParaRPr lang="en-GB" altLang="zh-CN" sz="2800" dirty="0">
              <a:solidFill>
                <a:schemeClr val="bg1"/>
              </a:solidFill>
            </a:endParaRPr>
          </a:p>
        </p:txBody>
      </p:sp>
      <p:pic>
        <p:nvPicPr>
          <p:cNvPr id="25" name="Image 24" descr="58dfd789798zfz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57554" y="2071682"/>
            <a:ext cx="1543265" cy="1228897"/>
          </a:xfrm>
          <a:prstGeom prst="rect">
            <a:avLst/>
          </a:prstGeom>
        </p:spPr>
      </p:pic>
      <p:pic>
        <p:nvPicPr>
          <p:cNvPr id="26" name="Image 25" descr="right-drawn-arro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5514568">
            <a:off x="3437016" y="3294153"/>
            <a:ext cx="891562" cy="89156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500562" y="2857500"/>
            <a:ext cx="595317" cy="23812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1643042" y="4286260"/>
            <a:ext cx="2714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2800" dirty="0" smtClean="0">
                <a:solidFill>
                  <a:schemeClr val="bg1"/>
                </a:solidFill>
              </a:rPr>
              <a:t>Thermal</a:t>
            </a:r>
          </a:p>
          <a:p>
            <a:pPr algn="ctr"/>
            <a:r>
              <a:rPr lang="en-GB" altLang="zh-CN" sz="2800" dirty="0" smtClean="0">
                <a:solidFill>
                  <a:schemeClr val="bg1"/>
                </a:solidFill>
              </a:rPr>
              <a:t>camera</a:t>
            </a:r>
            <a:endParaRPr lang="en-GB" altLang="zh-CN" sz="2800" dirty="0">
              <a:solidFill>
                <a:schemeClr val="bg1"/>
              </a:solidFill>
            </a:endParaRPr>
          </a:p>
        </p:txBody>
      </p:sp>
      <p:pic>
        <p:nvPicPr>
          <p:cNvPr id="29" name="Image 28" descr="unknown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15008" y="2214558"/>
            <a:ext cx="1228897" cy="1590897"/>
          </a:xfrm>
          <a:prstGeom prst="rect">
            <a:avLst/>
          </a:prstGeom>
        </p:spPr>
      </p:pic>
      <p:pic>
        <p:nvPicPr>
          <p:cNvPr id="31" name="Image 30" descr="right-drawn-arrow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8809959" flipH="1">
            <a:off x="4951094" y="3050485"/>
            <a:ext cx="971013" cy="891562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3929058" y="4286260"/>
            <a:ext cx="235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2000" dirty="0" smtClean="0">
                <a:solidFill>
                  <a:schemeClr val="bg1"/>
                </a:solidFill>
              </a:rPr>
              <a:t>Temperature</a:t>
            </a:r>
          </a:p>
          <a:p>
            <a:pPr algn="ctr"/>
            <a:r>
              <a:rPr lang="en-GB" altLang="zh-CN" sz="2000" dirty="0" smtClean="0">
                <a:solidFill>
                  <a:schemeClr val="bg1"/>
                </a:solidFill>
              </a:rPr>
              <a:t>Pressure</a:t>
            </a:r>
          </a:p>
          <a:p>
            <a:pPr algn="ctr"/>
            <a:r>
              <a:rPr lang="en-GB" altLang="zh-CN" sz="2000" dirty="0" smtClean="0">
                <a:solidFill>
                  <a:schemeClr val="bg1"/>
                </a:solidFill>
              </a:rPr>
              <a:t>Altitude</a:t>
            </a:r>
            <a:endParaRPr lang="en-GB" altLang="zh-CN" sz="2000" dirty="0">
              <a:solidFill>
                <a:schemeClr val="bg1"/>
              </a:solidFill>
            </a:endParaRPr>
          </a:p>
        </p:txBody>
      </p:sp>
      <p:pic>
        <p:nvPicPr>
          <p:cNvPr id="23" name="Image 22" descr="right-drawn-arrow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10294651" flipH="1">
            <a:off x="6489446" y="3566747"/>
            <a:ext cx="971013" cy="891562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4857752" y="142856"/>
            <a:ext cx="857256" cy="35394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33 / 20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ESA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71419"/>
            <a:ext cx="1357322" cy="469884"/>
          </a:xfrm>
          <a:prstGeom prst="rect">
            <a:avLst/>
          </a:prstGeom>
        </p:spPr>
      </p:pic>
      <p:pic>
        <p:nvPicPr>
          <p:cNvPr id="4" name="Image 3" descr="fla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20" y="5429269"/>
            <a:ext cx="6824234" cy="1489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00892" y="5381972"/>
            <a:ext cx="3500462" cy="258050"/>
          </a:xfrm>
          <a:prstGeom prst="rect">
            <a:avLst/>
          </a:prstGeom>
          <a:noFill/>
        </p:spPr>
        <p:txBody>
          <a:bodyPr wrap="square" lIns="87913" tIns="43957" rIns="87913" bIns="43957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sym typeface="Wingdings" pitchFamily="2" charset="2"/>
              </a:rPr>
              <a:t> THE EUROPEAN SPACE AGENCY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1161" y="68029"/>
            <a:ext cx="2369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  <a:latin typeface="Bahnschrift SemiBold" pitchFamily="34" charset="0"/>
              </a:rPr>
              <a:t>3D </a:t>
            </a:r>
            <a:r>
              <a:rPr lang="fr-FR" sz="3600" b="1" dirty="0" err="1" smtClean="0">
                <a:solidFill>
                  <a:schemeClr val="bg1"/>
                </a:solidFill>
                <a:latin typeface="Bahnschrift SemiBold" pitchFamily="34" charset="0"/>
              </a:rPr>
              <a:t>models</a:t>
            </a:r>
            <a:endParaRPr lang="fr-FR" sz="54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pic>
        <p:nvPicPr>
          <p:cNvPr id="8" name="Image 7" descr="20210926_1301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140903" y="2457"/>
            <a:ext cx="4291194" cy="5715000"/>
          </a:xfrm>
          <a:prstGeom prst="rect">
            <a:avLst/>
          </a:prstGeom>
        </p:spPr>
      </p:pic>
      <p:pic>
        <p:nvPicPr>
          <p:cNvPr id="9" name="Image 8" descr="565165now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512568">
            <a:off x="-117416" y="1476758"/>
            <a:ext cx="4102997" cy="311523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857752" y="142856"/>
            <a:ext cx="857256" cy="35394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34 / 20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ESA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71419"/>
            <a:ext cx="1357322" cy="469884"/>
          </a:xfrm>
          <a:prstGeom prst="rect">
            <a:avLst/>
          </a:prstGeom>
        </p:spPr>
      </p:pic>
      <p:pic>
        <p:nvPicPr>
          <p:cNvPr id="4" name="Image 3" descr="fla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20" y="5429269"/>
            <a:ext cx="6824234" cy="1489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00892" y="5381972"/>
            <a:ext cx="3500462" cy="258050"/>
          </a:xfrm>
          <a:prstGeom prst="rect">
            <a:avLst/>
          </a:prstGeom>
          <a:noFill/>
        </p:spPr>
        <p:txBody>
          <a:bodyPr wrap="square" lIns="87913" tIns="43957" rIns="87913" bIns="43957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sym typeface="Wingdings" pitchFamily="2" charset="2"/>
              </a:rPr>
              <a:t> THE EUROPEAN SPACE AGENCY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1161" y="68029"/>
            <a:ext cx="5780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  <a:latin typeface="Bahnschrift SemiBold" pitchFamily="34" charset="0"/>
              </a:rPr>
              <a:t>Raspberry Pi CM4 </a:t>
            </a:r>
            <a:r>
              <a:rPr lang="fr-FR" sz="3600" b="1" dirty="0" err="1" smtClean="0">
                <a:solidFill>
                  <a:schemeClr val="bg1"/>
                </a:solidFill>
                <a:latin typeface="Bahnschrift SemiBold" pitchFamily="34" charset="0"/>
              </a:rPr>
              <a:t>Problem</a:t>
            </a:r>
            <a:endParaRPr lang="fr-FR" sz="54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pic>
        <p:nvPicPr>
          <p:cNvPr id="8" name="Image 7" descr="CM4_NO_WIRELESS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295363">
            <a:off x="-76015" y="1903741"/>
            <a:ext cx="3164587" cy="25102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57488" y="857236"/>
            <a:ext cx="71438" cy="43577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071802" y="1000112"/>
            <a:ext cx="585791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 smtClean="0">
                <a:solidFill>
                  <a:schemeClr val="bg1"/>
                </a:solidFill>
                <a:sym typeface="Wingdings" pitchFamily="2" charset="2"/>
              </a:rPr>
              <a:t> Only works in development.</a:t>
            </a:r>
            <a:endParaRPr lang="en-GB" sz="1900" dirty="0" smtClean="0">
              <a:solidFill>
                <a:schemeClr val="bg1"/>
              </a:solidFill>
            </a:endParaRPr>
          </a:p>
          <a:p>
            <a:endParaRPr lang="en-GB" sz="1900" dirty="0" smtClean="0">
              <a:solidFill>
                <a:schemeClr val="bg1"/>
              </a:solidFill>
            </a:endParaRPr>
          </a:p>
          <a:p>
            <a:r>
              <a:rPr lang="en-GB" sz="1900" dirty="0" smtClean="0">
                <a:solidFill>
                  <a:schemeClr val="bg1"/>
                </a:solidFill>
              </a:rPr>
              <a:t>Hardware tests (PCB review):</a:t>
            </a:r>
          </a:p>
          <a:p>
            <a:r>
              <a:rPr lang="en-GB" sz="1900" dirty="0" smtClean="0">
                <a:solidFill>
                  <a:schemeClr val="bg1"/>
                </a:solidFill>
              </a:rPr>
              <a:t>We went to Burgundy University, with Mathieu Rossé. We tested:</a:t>
            </a:r>
          </a:p>
          <a:p>
            <a:pPr>
              <a:buFont typeface="Wingdings"/>
              <a:buChar char="à"/>
            </a:pPr>
            <a:r>
              <a:rPr lang="en-GB" sz="1900" dirty="0" smtClean="0">
                <a:solidFill>
                  <a:schemeClr val="bg1"/>
                </a:solidFill>
                <a:sym typeface="Wingdings" pitchFamily="2" charset="2"/>
              </a:rPr>
              <a:t> The power line (from the Batteries to the CanSat).</a:t>
            </a:r>
          </a:p>
          <a:p>
            <a:pPr>
              <a:buFont typeface="Wingdings"/>
              <a:buChar char="à"/>
            </a:pPr>
            <a:r>
              <a:rPr lang="en-GB" sz="1900" dirty="0" smtClean="0">
                <a:solidFill>
                  <a:schemeClr val="bg1"/>
                </a:solidFill>
                <a:sym typeface="Wingdings" pitchFamily="2" charset="2"/>
              </a:rPr>
              <a:t> The </a:t>
            </a:r>
            <a:r>
              <a:rPr lang="en-GB" sz="1900" dirty="0" smtClean="0">
                <a:solidFill>
                  <a:schemeClr val="bg1"/>
                </a:solidFill>
              </a:rPr>
              <a:t>electrical continuity (to test if the PCB was faulty).</a:t>
            </a:r>
          </a:p>
          <a:p>
            <a:pPr>
              <a:buFont typeface="Wingdings"/>
              <a:buChar char="à"/>
            </a:pPr>
            <a:r>
              <a:rPr lang="en-GB" sz="1900" dirty="0" smtClean="0">
                <a:solidFill>
                  <a:schemeClr val="bg1"/>
                </a:solidFill>
              </a:rPr>
              <a:t> Checked with a Binocular all the welds.</a:t>
            </a:r>
          </a:p>
          <a:p>
            <a:pPr>
              <a:buFont typeface="Wingdings"/>
              <a:buChar char="à"/>
            </a:pPr>
            <a:r>
              <a:rPr lang="en-GB" sz="1900" dirty="0" smtClean="0">
                <a:solidFill>
                  <a:schemeClr val="bg1"/>
                </a:solidFill>
              </a:rPr>
              <a:t>  Cleaned the welds with dissolvent.</a:t>
            </a:r>
          </a:p>
          <a:p>
            <a:pPr>
              <a:buFont typeface="Wingdings"/>
              <a:buChar char="à"/>
            </a:pPr>
            <a:r>
              <a:rPr lang="en-GB" sz="1900" dirty="0" smtClean="0">
                <a:solidFill>
                  <a:schemeClr val="bg1"/>
                </a:solidFill>
              </a:rPr>
              <a:t> Presented the electrical design to Mathieu Rossé.</a:t>
            </a:r>
          </a:p>
          <a:p>
            <a:endParaRPr lang="en-GB" sz="1900" dirty="0">
              <a:solidFill>
                <a:schemeClr val="bg1"/>
              </a:solidFill>
            </a:endParaRPr>
          </a:p>
          <a:p>
            <a:r>
              <a:rPr lang="en-GB" sz="1900" dirty="0" smtClean="0">
                <a:solidFill>
                  <a:schemeClr val="bg1"/>
                </a:solidFill>
              </a:rPr>
              <a:t>Software tests:</a:t>
            </a:r>
          </a:p>
          <a:p>
            <a:pPr>
              <a:buFont typeface="Wingdings"/>
              <a:buChar char="à"/>
            </a:pPr>
            <a:r>
              <a:rPr lang="en-GB" sz="1900" dirty="0" smtClean="0">
                <a:solidFill>
                  <a:schemeClr val="bg1"/>
                </a:solidFill>
                <a:sym typeface="Wingdings" pitchFamily="2" charset="2"/>
              </a:rPr>
              <a:t> Unitary test.</a:t>
            </a:r>
          </a:p>
          <a:p>
            <a:pPr>
              <a:buFont typeface="Wingdings"/>
              <a:buChar char="à"/>
            </a:pPr>
            <a:r>
              <a:rPr lang="en-GB" sz="1900" dirty="0" smtClean="0">
                <a:solidFill>
                  <a:schemeClr val="bg1"/>
                </a:solidFill>
                <a:sym typeface="Wingdings" pitchFamily="2" charset="2"/>
              </a:rPr>
              <a:t> Tested different programs.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215074" y="214294"/>
            <a:ext cx="857256" cy="35394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35 / 20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ESA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71419"/>
            <a:ext cx="1357322" cy="469884"/>
          </a:xfrm>
          <a:prstGeom prst="rect">
            <a:avLst/>
          </a:prstGeom>
        </p:spPr>
      </p:pic>
      <p:pic>
        <p:nvPicPr>
          <p:cNvPr id="4" name="Image 3" descr="fla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20" y="5429269"/>
            <a:ext cx="6824234" cy="1489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00892" y="5381972"/>
            <a:ext cx="3500462" cy="258050"/>
          </a:xfrm>
          <a:prstGeom prst="rect">
            <a:avLst/>
          </a:prstGeom>
          <a:noFill/>
        </p:spPr>
        <p:txBody>
          <a:bodyPr wrap="square" lIns="87913" tIns="43957" rIns="87913" bIns="43957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sym typeface="Wingdings" pitchFamily="2" charset="2"/>
              </a:rPr>
              <a:t> THE EUROPEAN SPACE AGENCY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1161" y="68029"/>
            <a:ext cx="3515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  <a:latin typeface="Bahnschrift SemiBold" pitchFamily="34" charset="0"/>
              </a:rPr>
              <a:t>Team </a:t>
            </a:r>
            <a:r>
              <a:rPr lang="fr-FR" sz="3600" b="1" dirty="0" err="1" smtClean="0">
                <a:solidFill>
                  <a:schemeClr val="bg1"/>
                </a:solidFill>
                <a:latin typeface="Bahnschrift SemiBold" pitchFamily="34" charset="0"/>
              </a:rPr>
              <a:t>members</a:t>
            </a:r>
            <a:endParaRPr lang="fr-FR" sz="54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pic>
        <p:nvPicPr>
          <p:cNvPr id="9" name="Image 8" descr="TitouanDrouyn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2928938"/>
            <a:ext cx="1247126" cy="2214558"/>
          </a:xfrm>
          <a:prstGeom prst="rect">
            <a:avLst/>
          </a:prstGeom>
        </p:spPr>
      </p:pic>
      <p:pic>
        <p:nvPicPr>
          <p:cNvPr id="10" name="Image 9" descr="IMG_20210807_1754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3071814"/>
            <a:ext cx="1143008" cy="1539561"/>
          </a:xfrm>
          <a:prstGeom prst="rect">
            <a:avLst/>
          </a:prstGeom>
        </p:spPr>
      </p:pic>
      <p:pic>
        <p:nvPicPr>
          <p:cNvPr id="11" name="Image 10" descr="ThomasHods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714360"/>
            <a:ext cx="1285884" cy="1714512"/>
          </a:xfrm>
          <a:prstGeom prst="rect">
            <a:avLst/>
          </a:prstGeom>
        </p:spPr>
      </p:pic>
      <p:pic>
        <p:nvPicPr>
          <p:cNvPr id="12" name="Image 11" descr="AristideUrl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6314" y="571484"/>
            <a:ext cx="1357322" cy="180976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857356" y="1357302"/>
            <a:ext cx="26940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HODSON Thomas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18 </a:t>
            </a:r>
            <a:r>
              <a:rPr lang="fr-FR" sz="1600" dirty="0" err="1" smtClean="0">
                <a:solidFill>
                  <a:schemeClr val="bg1"/>
                </a:solidFill>
              </a:rPr>
              <a:t>years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old</a:t>
            </a:r>
            <a:endParaRPr lang="fr-FR" sz="1600" dirty="0" smtClean="0">
              <a:solidFill>
                <a:schemeClr val="bg1"/>
              </a:solidFill>
            </a:endParaRPr>
          </a:p>
          <a:p>
            <a:r>
              <a:rPr lang="fr-FR" sz="1600" dirty="0" err="1" smtClean="0">
                <a:solidFill>
                  <a:schemeClr val="bg1"/>
                </a:solidFill>
              </a:rPr>
              <a:t>Following</a:t>
            </a:r>
            <a:r>
              <a:rPr lang="fr-FR" sz="1600" dirty="0" smtClean="0">
                <a:solidFill>
                  <a:schemeClr val="bg1"/>
                </a:solidFill>
              </a:rPr>
              <a:t> a double </a:t>
            </a:r>
            <a:r>
              <a:rPr lang="fr-FR" sz="1600" dirty="0" err="1" smtClean="0">
                <a:solidFill>
                  <a:schemeClr val="bg1"/>
                </a:solidFill>
              </a:rPr>
              <a:t>degree</a:t>
            </a:r>
            <a:endParaRPr lang="fr-FR" sz="1600" dirty="0" smtClean="0">
              <a:solidFill>
                <a:schemeClr val="bg1"/>
              </a:solidFill>
            </a:endParaRPr>
          </a:p>
          <a:p>
            <a:r>
              <a:rPr lang="fr-FR" sz="1600" dirty="0" smtClean="0">
                <a:solidFill>
                  <a:schemeClr val="bg1"/>
                </a:solidFill>
              </a:rPr>
              <a:t>Maths and Computer sciences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286512" y="1142988"/>
            <a:ext cx="23668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URLI Aristide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18 </a:t>
            </a:r>
            <a:r>
              <a:rPr lang="fr-FR" sz="1600" dirty="0" err="1" smtClean="0">
                <a:solidFill>
                  <a:schemeClr val="bg1"/>
                </a:solidFill>
              </a:rPr>
              <a:t>years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old</a:t>
            </a:r>
            <a:endParaRPr lang="fr-FR" sz="1600" dirty="0" smtClean="0">
              <a:solidFill>
                <a:schemeClr val="bg1"/>
              </a:solidFill>
            </a:endParaRPr>
          </a:p>
          <a:p>
            <a:r>
              <a:rPr lang="fr-FR" sz="1600" dirty="0" err="1" smtClean="0">
                <a:solidFill>
                  <a:schemeClr val="bg1"/>
                </a:solidFill>
              </a:rPr>
              <a:t>Following</a:t>
            </a:r>
            <a:r>
              <a:rPr lang="fr-FR" sz="1600" dirty="0" smtClean="0">
                <a:solidFill>
                  <a:schemeClr val="bg1"/>
                </a:solidFill>
              </a:rPr>
              <a:t> the PREPA MP2I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Maths  </a:t>
            </a:r>
            <a:r>
              <a:rPr lang="fr-FR" sz="1600" dirty="0" err="1" smtClean="0">
                <a:solidFill>
                  <a:schemeClr val="bg1"/>
                </a:solidFill>
              </a:rPr>
              <a:t>Physics</a:t>
            </a:r>
            <a:r>
              <a:rPr lang="fr-FR" sz="1600" dirty="0" smtClean="0">
                <a:solidFill>
                  <a:schemeClr val="bg1"/>
                </a:solidFill>
              </a:rPr>
              <a:t> and 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Computer sciences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785918" y="3357566"/>
            <a:ext cx="22404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GEBAUER </a:t>
            </a:r>
            <a:r>
              <a:rPr lang="en-GB" sz="1600" dirty="0" smtClean="0">
                <a:solidFill>
                  <a:schemeClr val="bg1"/>
                </a:solidFill>
              </a:rPr>
              <a:t>Jiří</a:t>
            </a:r>
            <a:endParaRPr lang="fr-FR" sz="1600" dirty="0" smtClean="0">
              <a:solidFill>
                <a:schemeClr val="bg1"/>
              </a:solidFill>
            </a:endParaRPr>
          </a:p>
          <a:p>
            <a:r>
              <a:rPr lang="fr-FR" sz="1600" dirty="0" smtClean="0">
                <a:solidFill>
                  <a:schemeClr val="bg1"/>
                </a:solidFill>
              </a:rPr>
              <a:t>18 </a:t>
            </a:r>
            <a:r>
              <a:rPr lang="fr-FR" sz="1600" dirty="0" err="1" smtClean="0">
                <a:solidFill>
                  <a:schemeClr val="bg1"/>
                </a:solidFill>
              </a:rPr>
              <a:t>years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old</a:t>
            </a:r>
            <a:endParaRPr lang="fr-FR" sz="1600" dirty="0" smtClean="0">
              <a:solidFill>
                <a:schemeClr val="bg1"/>
              </a:solidFill>
            </a:endParaRPr>
          </a:p>
          <a:p>
            <a:r>
              <a:rPr lang="fr-FR" sz="1600" dirty="0" smtClean="0">
                <a:solidFill>
                  <a:schemeClr val="bg1"/>
                </a:solidFill>
              </a:rPr>
              <a:t>In 11th grade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Maths </a:t>
            </a:r>
            <a:r>
              <a:rPr lang="fr-FR" sz="1600" dirty="0" err="1" smtClean="0">
                <a:solidFill>
                  <a:schemeClr val="bg1"/>
                </a:solidFill>
              </a:rPr>
              <a:t>Physics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Chemistry</a:t>
            </a:r>
            <a:endParaRPr lang="fr-FR" sz="1600" dirty="0" smtClean="0">
              <a:solidFill>
                <a:schemeClr val="bg1"/>
              </a:solidFill>
            </a:endParaRPr>
          </a:p>
          <a:p>
            <a:r>
              <a:rPr lang="fr-FR" sz="1600" dirty="0" smtClean="0">
                <a:solidFill>
                  <a:schemeClr val="bg1"/>
                </a:solidFill>
              </a:rPr>
              <a:t>Computer sciences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072198" y="3320011"/>
            <a:ext cx="22404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Drouynot Titouan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15 </a:t>
            </a:r>
            <a:r>
              <a:rPr lang="fr-FR" sz="1600" dirty="0" err="1" smtClean="0">
                <a:solidFill>
                  <a:schemeClr val="bg1"/>
                </a:solidFill>
              </a:rPr>
              <a:t>years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old</a:t>
            </a:r>
            <a:endParaRPr lang="fr-FR" sz="1600" dirty="0" smtClean="0">
              <a:solidFill>
                <a:schemeClr val="bg1"/>
              </a:solidFill>
            </a:endParaRPr>
          </a:p>
          <a:p>
            <a:r>
              <a:rPr lang="fr-FR" sz="1600" dirty="0" smtClean="0">
                <a:solidFill>
                  <a:schemeClr val="bg1"/>
                </a:solidFill>
              </a:rPr>
              <a:t>In 11th grade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Maths </a:t>
            </a:r>
            <a:r>
              <a:rPr lang="fr-FR" sz="1600" dirty="0" err="1" smtClean="0">
                <a:solidFill>
                  <a:schemeClr val="bg1"/>
                </a:solidFill>
              </a:rPr>
              <a:t>Physics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Chemistry</a:t>
            </a:r>
            <a:endParaRPr lang="fr-FR" sz="1600" dirty="0" smtClean="0">
              <a:solidFill>
                <a:schemeClr val="bg1"/>
              </a:solidFill>
            </a:endParaRPr>
          </a:p>
          <a:p>
            <a:r>
              <a:rPr lang="fr-FR" sz="1600" dirty="0" err="1" smtClean="0">
                <a:solidFill>
                  <a:schemeClr val="bg1"/>
                </a:solidFill>
              </a:rPr>
              <a:t>Biology</a:t>
            </a:r>
            <a:endParaRPr lang="fr-FR" sz="1600" dirty="0" smtClean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857752" y="142856"/>
            <a:ext cx="857256" cy="35394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36 / 20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72198" y="1214426"/>
            <a:ext cx="2000264" cy="3857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ESA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71419"/>
            <a:ext cx="1357322" cy="469884"/>
          </a:xfrm>
          <a:prstGeom prst="rect">
            <a:avLst/>
          </a:prstGeom>
        </p:spPr>
      </p:pic>
      <p:pic>
        <p:nvPicPr>
          <p:cNvPr id="4" name="Image 3" descr="fla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20" y="5429269"/>
            <a:ext cx="6824234" cy="1489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00892" y="5381972"/>
            <a:ext cx="3500462" cy="258050"/>
          </a:xfrm>
          <a:prstGeom prst="rect">
            <a:avLst/>
          </a:prstGeom>
          <a:noFill/>
        </p:spPr>
        <p:txBody>
          <a:bodyPr wrap="square" lIns="87913" tIns="43957" rIns="87913" bIns="43957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sym typeface="Wingdings" pitchFamily="2" charset="2"/>
              </a:rPr>
              <a:t> THE EUROPEAN SPACE AGENCY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1161" y="68029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  <a:latin typeface="Bahnschrift SemiBold" pitchFamily="34" charset="0"/>
              </a:rPr>
              <a:t>Components locations</a:t>
            </a:r>
            <a:endParaRPr lang="fr-FR" sz="54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579443" y="1214426"/>
          <a:ext cx="4778375" cy="3786214"/>
        </p:xfrm>
        <a:graphic>
          <a:graphicData uri="http://schemas.openxmlformats.org/drawingml/2006/table">
            <a:tbl>
              <a:tblPr/>
              <a:tblGrid>
                <a:gridCol w="2388870"/>
                <a:gridCol w="2389505"/>
              </a:tblGrid>
              <a:tr h="38253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/>
                          <a:ea typeface="Arial"/>
                          <a:cs typeface="Times New Roman"/>
                        </a:rPr>
                        <a:t>Component </a:t>
                      </a:r>
                      <a:r>
                        <a:rPr lang="en-GB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/>
                          <a:ea typeface="Arial"/>
                          <a:cs typeface="Times New Roman"/>
                        </a:rPr>
                        <a:t>locations</a:t>
                      </a:r>
                      <a:endParaRPr lang="fr-FR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127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/>
                          <a:ea typeface="Arial"/>
                          <a:cs typeface="Times New Roman"/>
                        </a:rPr>
                        <a:t>Component</a:t>
                      </a:r>
                      <a:endParaRPr lang="fr-FR" sz="1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/>
                          <a:ea typeface="Arial"/>
                          <a:cs typeface="Times New Roman"/>
                        </a:rPr>
                        <a:t>Location in the Cansat</a:t>
                      </a:r>
                      <a:endParaRPr lang="fr-FR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5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Pressure, temperature sensors (and altitude estimation)</a:t>
                      </a:r>
                      <a:endParaRPr lang="fr-FR" sz="11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1</a:t>
                      </a:r>
                      <a:endParaRPr lang="fr-FR" sz="11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GPS</a:t>
                      </a:r>
                      <a:endParaRPr lang="fr-FR" sz="11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25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Humidity and temperature sensors.</a:t>
                      </a:r>
                      <a:endParaRPr lang="fr-FR" sz="11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127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Raspberry Pi Zero W</a:t>
                      </a:r>
                      <a:endParaRPr lang="fr-FR" sz="11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2</a:t>
                      </a:r>
                      <a:endParaRPr lang="fr-FR" sz="11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Batteries</a:t>
                      </a:r>
                      <a:endParaRPr lang="fr-FR" sz="11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3</a:t>
                      </a:r>
                      <a:endParaRPr lang="fr-FR" sz="11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Switches</a:t>
                      </a:r>
                      <a:endParaRPr lang="fr-FR" sz="11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4</a:t>
                      </a:r>
                      <a:endParaRPr lang="fr-FR" sz="11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DEL indicators</a:t>
                      </a:r>
                      <a:endParaRPr lang="fr-FR" sz="11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127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Buzzer</a:t>
                      </a:r>
                      <a:endParaRPr lang="fr-FR" sz="11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5</a:t>
                      </a:r>
                      <a:endParaRPr lang="fr-FR" sz="11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3 axes accelerometer</a:t>
                      </a:r>
                      <a:endParaRPr lang="fr-FR" sz="11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6</a:t>
                      </a:r>
                      <a:endParaRPr lang="fr-FR" sz="11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Primary camera (records infrared signals)</a:t>
                      </a:r>
                      <a:endParaRPr lang="fr-FR" sz="11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7</a:t>
                      </a:r>
                      <a:endParaRPr lang="fr-FR" sz="11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Thermal camera</a:t>
                      </a:r>
                      <a:endParaRPr lang="fr-FR" sz="110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127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Parachute fixations</a:t>
                      </a:r>
                      <a:endParaRPr lang="fr-FR" sz="11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latin typeface="Verdana"/>
                          <a:ea typeface="Arial"/>
                          <a:cs typeface="Times New Roman"/>
                        </a:rPr>
                        <a:t>8</a:t>
                      </a:r>
                      <a:endParaRPr lang="fr-FR" sz="11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Image 8" descr="interieur cansat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72198" y="1163638"/>
            <a:ext cx="2071702" cy="390844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786446" y="214294"/>
            <a:ext cx="857256" cy="35394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37 / 20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ESA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71419"/>
            <a:ext cx="1357322" cy="469884"/>
          </a:xfrm>
          <a:prstGeom prst="rect">
            <a:avLst/>
          </a:prstGeom>
        </p:spPr>
      </p:pic>
      <p:pic>
        <p:nvPicPr>
          <p:cNvPr id="4" name="Image 3" descr="fla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20" y="5429269"/>
            <a:ext cx="6824234" cy="1489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00892" y="5381972"/>
            <a:ext cx="3500462" cy="258050"/>
          </a:xfrm>
          <a:prstGeom prst="rect">
            <a:avLst/>
          </a:prstGeom>
          <a:noFill/>
        </p:spPr>
        <p:txBody>
          <a:bodyPr wrap="square" lIns="87913" tIns="43957" rIns="87913" bIns="43957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sym typeface="Wingdings" pitchFamily="2" charset="2"/>
              </a:rPr>
              <a:t> THE EUROPEAN SPACE AGENCY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1161" y="68029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  <a:latin typeface="Bahnschrift SemiBold" pitchFamily="34" charset="0"/>
              </a:rPr>
              <a:t>Design</a:t>
            </a:r>
            <a:endParaRPr lang="fr-FR" sz="54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pic>
        <p:nvPicPr>
          <p:cNvPr id="8" name="Image 7" descr="experien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1571616"/>
            <a:ext cx="1958244" cy="195824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918510" y="3714756"/>
            <a:ext cx="151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Adobe XD</a:t>
            </a:r>
            <a:endParaRPr lang="en-GB" sz="40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pic>
        <p:nvPicPr>
          <p:cNvPr id="10" name="Image 9" descr="Data processing charts - desktop - Copi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2928938"/>
            <a:ext cx="3730619" cy="2098474"/>
          </a:xfrm>
          <a:prstGeom prst="rect">
            <a:avLst/>
          </a:prstGeom>
        </p:spPr>
      </p:pic>
      <p:pic>
        <p:nvPicPr>
          <p:cNvPr id="11" name="Image 10" descr="Status page encrypt - deskto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7620" y="642922"/>
            <a:ext cx="3428992" cy="192880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857752" y="142856"/>
            <a:ext cx="857256" cy="35394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38 / 20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ESA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71419"/>
            <a:ext cx="1357322" cy="469884"/>
          </a:xfrm>
          <a:prstGeom prst="rect">
            <a:avLst/>
          </a:prstGeom>
        </p:spPr>
      </p:pic>
      <p:pic>
        <p:nvPicPr>
          <p:cNvPr id="4" name="Image 3" descr="fla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20" y="5429269"/>
            <a:ext cx="6824234" cy="1489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00892" y="5381972"/>
            <a:ext cx="3500462" cy="258050"/>
          </a:xfrm>
          <a:prstGeom prst="rect">
            <a:avLst/>
          </a:prstGeom>
          <a:noFill/>
        </p:spPr>
        <p:txBody>
          <a:bodyPr wrap="square" lIns="87913" tIns="43957" rIns="87913" bIns="43957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sym typeface="Wingdings" pitchFamily="2" charset="2"/>
              </a:rPr>
              <a:t> THE EUROPEAN SPACE AGENCY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1161" y="68029"/>
            <a:ext cx="6130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  <a:latin typeface="Bahnschrift SemiBold" pitchFamily="34" charset="0"/>
              </a:rPr>
              <a:t>Online software </a:t>
            </a:r>
            <a:r>
              <a:rPr lang="fr-FR" sz="3600" b="1" dirty="0" err="1" smtClean="0">
                <a:solidFill>
                  <a:schemeClr val="bg1"/>
                </a:solidFill>
                <a:latin typeface="Bahnschrift SemiBold" pitchFamily="34" charset="0"/>
              </a:rPr>
              <a:t>screenshots</a:t>
            </a:r>
            <a:endParaRPr lang="fr-FR" sz="54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43372" y="2571748"/>
            <a:ext cx="571504" cy="7858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928674"/>
            <a:ext cx="3703049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214558"/>
            <a:ext cx="3981254" cy="193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928938"/>
            <a:ext cx="4457689" cy="218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ZoneTexte 11"/>
          <p:cNvSpPr txBox="1"/>
          <p:nvPr/>
        </p:nvSpPr>
        <p:spPr>
          <a:xfrm>
            <a:off x="6500826" y="214294"/>
            <a:ext cx="857256" cy="35394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39 / 20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ESA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71419"/>
            <a:ext cx="1357322" cy="469884"/>
          </a:xfrm>
          <a:prstGeom prst="rect">
            <a:avLst/>
          </a:prstGeom>
        </p:spPr>
      </p:pic>
      <p:pic>
        <p:nvPicPr>
          <p:cNvPr id="4" name="Image 3" descr="fla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20" y="5429269"/>
            <a:ext cx="6824234" cy="1489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00892" y="5381972"/>
            <a:ext cx="3500462" cy="258050"/>
          </a:xfrm>
          <a:prstGeom prst="rect">
            <a:avLst/>
          </a:prstGeom>
          <a:noFill/>
        </p:spPr>
        <p:txBody>
          <a:bodyPr wrap="square" lIns="87913" tIns="43957" rIns="87913" bIns="43957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sym typeface="Wingdings" pitchFamily="2" charset="2"/>
              </a:rPr>
              <a:t> THE EUROPEAN SPACE AGENCY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1161" y="68029"/>
            <a:ext cx="3526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smtClean="0">
                <a:solidFill>
                  <a:schemeClr val="bg1"/>
                </a:solidFill>
                <a:latin typeface="Bahnschrift SemiBold" pitchFamily="34" charset="0"/>
              </a:rPr>
              <a:t>Mission outines</a:t>
            </a:r>
            <a:endParaRPr lang="en-GB" sz="5400" b="1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14546" y="1071550"/>
            <a:ext cx="71438" cy="3857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data-driv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143120"/>
            <a:ext cx="1428760" cy="1428760"/>
          </a:xfrm>
          <a:prstGeom prst="rect">
            <a:avLst/>
          </a:prstGeom>
        </p:spPr>
      </p:pic>
      <p:pic>
        <p:nvPicPr>
          <p:cNvPr id="13" name="Image 12" descr="infographi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81658" y="2000244"/>
            <a:ext cx="1236340" cy="1236340"/>
          </a:xfrm>
          <a:prstGeom prst="rect">
            <a:avLst/>
          </a:prstGeom>
        </p:spPr>
      </p:pic>
      <p:pic>
        <p:nvPicPr>
          <p:cNvPr id="15" name="Image 14" descr="ma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95708" y="2071682"/>
            <a:ext cx="1071570" cy="1071570"/>
          </a:xfrm>
          <a:prstGeom prst="rect">
            <a:avLst/>
          </a:prstGeom>
        </p:spPr>
      </p:pic>
      <p:pic>
        <p:nvPicPr>
          <p:cNvPr id="16" name="Image 15" descr="video-camer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66882" y="2071682"/>
            <a:ext cx="1043920" cy="1043920"/>
          </a:xfrm>
          <a:prstGeom prst="rect">
            <a:avLst/>
          </a:prstGeom>
        </p:spPr>
      </p:pic>
      <p:sp>
        <p:nvSpPr>
          <p:cNvPr id="17" name="Arc 16"/>
          <p:cNvSpPr/>
          <p:nvPr/>
        </p:nvSpPr>
        <p:spPr>
          <a:xfrm rot="10621958">
            <a:off x="2042923" y="1688864"/>
            <a:ext cx="8675590" cy="1874030"/>
          </a:xfrm>
          <a:prstGeom prst="arc">
            <a:avLst>
              <a:gd name="adj1" fmla="val 12129059"/>
              <a:gd name="adj2" fmla="val 21050599"/>
            </a:avLst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3643306" y="3929070"/>
            <a:ext cx="37930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Find correlations between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different parameters.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714876" y="1071550"/>
            <a:ext cx="1721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Bahnschrift SemiBold" pitchFamily="34" charset="0"/>
              </a:rPr>
              <a:t>Purpose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143900" y="1142988"/>
            <a:ext cx="714380" cy="35394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4 / 20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0" name="Image 19" descr="speaker-filled-audio-too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86710" y="642922"/>
            <a:ext cx="357190" cy="357190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8143900" y="642922"/>
            <a:ext cx="1071570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chemeClr val="bg1"/>
                </a:solidFill>
                <a:latin typeface="Bahnschrift SemiBold" pitchFamily="34" charset="0"/>
              </a:rPr>
              <a:t>Thomas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ESA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71419"/>
            <a:ext cx="1357322" cy="469884"/>
          </a:xfrm>
          <a:prstGeom prst="rect">
            <a:avLst/>
          </a:prstGeom>
        </p:spPr>
      </p:pic>
      <p:pic>
        <p:nvPicPr>
          <p:cNvPr id="4" name="Image 3" descr="fla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20" y="5429269"/>
            <a:ext cx="6824234" cy="1489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00892" y="5381972"/>
            <a:ext cx="3500462" cy="258050"/>
          </a:xfrm>
          <a:prstGeom prst="rect">
            <a:avLst/>
          </a:prstGeom>
          <a:noFill/>
        </p:spPr>
        <p:txBody>
          <a:bodyPr wrap="square" lIns="87913" tIns="43957" rIns="87913" bIns="43957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sym typeface="Wingdings" pitchFamily="2" charset="2"/>
              </a:rPr>
              <a:t> THE EUROPEAN SPACE AGENCY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1161" y="68029"/>
            <a:ext cx="6856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  <a:latin typeface="Bahnschrift SemiBold" pitchFamily="34" charset="0"/>
              </a:rPr>
              <a:t>Computer software </a:t>
            </a:r>
            <a:r>
              <a:rPr lang="fr-FR" sz="3600" b="1" dirty="0" err="1" smtClean="0">
                <a:solidFill>
                  <a:schemeClr val="bg1"/>
                </a:solidFill>
                <a:latin typeface="Bahnschrift SemiBold" pitchFamily="34" charset="0"/>
              </a:rPr>
              <a:t>screenshots</a:t>
            </a:r>
            <a:endParaRPr lang="fr-FR" sz="54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43372" y="2571748"/>
            <a:ext cx="571504" cy="7858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000112"/>
            <a:ext cx="317613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285864"/>
            <a:ext cx="3719024" cy="217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3143252"/>
            <a:ext cx="3429024" cy="200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ZoneTexte 10"/>
          <p:cNvSpPr txBox="1"/>
          <p:nvPr/>
        </p:nvSpPr>
        <p:spPr>
          <a:xfrm>
            <a:off x="7072330" y="642922"/>
            <a:ext cx="857256" cy="35394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40 / 20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IMG_20210926_1128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214294"/>
            <a:ext cx="3862087" cy="5143516"/>
          </a:xfrm>
          <a:prstGeom prst="rect">
            <a:avLst/>
          </a:prstGeom>
        </p:spPr>
      </p:pic>
      <p:pic>
        <p:nvPicPr>
          <p:cNvPr id="8" name="Image 7" descr="IMG_20210926_1126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714360"/>
            <a:ext cx="3593885" cy="4786326"/>
          </a:xfrm>
          <a:prstGeom prst="rect">
            <a:avLst/>
          </a:prstGeom>
        </p:spPr>
      </p:pic>
      <p:pic>
        <p:nvPicPr>
          <p:cNvPr id="6" name="Image 5" descr="ESA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72" y="71419"/>
            <a:ext cx="1357322" cy="469884"/>
          </a:xfrm>
          <a:prstGeom prst="rect">
            <a:avLst/>
          </a:prstGeom>
        </p:spPr>
      </p:pic>
      <p:pic>
        <p:nvPicPr>
          <p:cNvPr id="4" name="Image 3" descr="flag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220" y="5429269"/>
            <a:ext cx="6824234" cy="1489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00892" y="5381972"/>
            <a:ext cx="3500462" cy="258050"/>
          </a:xfrm>
          <a:prstGeom prst="rect">
            <a:avLst/>
          </a:prstGeom>
          <a:noFill/>
        </p:spPr>
        <p:txBody>
          <a:bodyPr wrap="square" lIns="87913" tIns="43957" rIns="87913" bIns="43957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sym typeface="Wingdings" pitchFamily="2" charset="2"/>
              </a:rPr>
              <a:t> THE EUROPEAN SPACE AGENCY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1161" y="68029"/>
            <a:ext cx="3462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  <a:latin typeface="Bahnschrift SemiBold" pitchFamily="34" charset="0"/>
              </a:rPr>
              <a:t>CanSat </a:t>
            </a:r>
            <a:r>
              <a:rPr lang="fr-FR" sz="3600" b="1" dirty="0" err="1" smtClean="0">
                <a:solidFill>
                  <a:schemeClr val="bg1"/>
                </a:solidFill>
                <a:latin typeface="Bahnschrift SemiBold" pitchFamily="34" charset="0"/>
              </a:rPr>
              <a:t>pictures</a:t>
            </a:r>
            <a:endParaRPr lang="fr-FR" sz="54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43372" y="2571748"/>
            <a:ext cx="571504" cy="7858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071670" y="642922"/>
            <a:ext cx="1071570" cy="35719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643438" y="214294"/>
            <a:ext cx="857256" cy="35394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41 / 20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IMG_20210926_1132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696070" y="1233100"/>
            <a:ext cx="4643450" cy="3034466"/>
          </a:xfrm>
          <a:prstGeom prst="rect">
            <a:avLst/>
          </a:prstGeom>
        </p:spPr>
      </p:pic>
      <p:pic>
        <p:nvPicPr>
          <p:cNvPr id="8" name="Image 7" descr="20210926_1138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85732"/>
            <a:ext cx="3647525" cy="4857764"/>
          </a:xfrm>
          <a:prstGeom prst="rect">
            <a:avLst/>
          </a:prstGeom>
        </p:spPr>
      </p:pic>
      <p:pic>
        <p:nvPicPr>
          <p:cNvPr id="6" name="Image 5" descr="ESA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72" y="71419"/>
            <a:ext cx="1357322" cy="469884"/>
          </a:xfrm>
          <a:prstGeom prst="rect">
            <a:avLst/>
          </a:prstGeom>
        </p:spPr>
      </p:pic>
      <p:pic>
        <p:nvPicPr>
          <p:cNvPr id="4" name="Image 3" descr="flag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220" y="5429269"/>
            <a:ext cx="6824234" cy="1489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00892" y="5381972"/>
            <a:ext cx="3500462" cy="258050"/>
          </a:xfrm>
          <a:prstGeom prst="rect">
            <a:avLst/>
          </a:prstGeom>
          <a:noFill/>
        </p:spPr>
        <p:txBody>
          <a:bodyPr wrap="square" lIns="87913" tIns="43957" rIns="87913" bIns="43957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sym typeface="Wingdings" pitchFamily="2" charset="2"/>
              </a:rPr>
              <a:t> THE EUROPEAN SPACE AGENCY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1161" y="68029"/>
            <a:ext cx="3462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  <a:latin typeface="Bahnschrift SemiBold" pitchFamily="34" charset="0"/>
              </a:rPr>
              <a:t>CanSat </a:t>
            </a:r>
            <a:r>
              <a:rPr lang="fr-FR" sz="3600" b="1" dirty="0" err="1" smtClean="0">
                <a:solidFill>
                  <a:schemeClr val="bg1"/>
                </a:solidFill>
                <a:latin typeface="Bahnschrift SemiBold" pitchFamily="34" charset="0"/>
              </a:rPr>
              <a:t>pictures</a:t>
            </a:r>
            <a:endParaRPr lang="fr-FR" sz="54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857752" y="142856"/>
            <a:ext cx="857256" cy="35394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42 / 20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ESA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71419"/>
            <a:ext cx="1357322" cy="469884"/>
          </a:xfrm>
          <a:prstGeom prst="rect">
            <a:avLst/>
          </a:prstGeom>
        </p:spPr>
      </p:pic>
      <p:pic>
        <p:nvPicPr>
          <p:cNvPr id="4" name="Image 3" descr="fla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20" y="5429269"/>
            <a:ext cx="6824234" cy="1489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00892" y="5381972"/>
            <a:ext cx="3500462" cy="258050"/>
          </a:xfrm>
          <a:prstGeom prst="rect">
            <a:avLst/>
          </a:prstGeom>
          <a:noFill/>
        </p:spPr>
        <p:txBody>
          <a:bodyPr wrap="square" lIns="87913" tIns="43957" rIns="87913" bIns="43957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sym typeface="Wingdings" pitchFamily="2" charset="2"/>
              </a:rPr>
              <a:t> THE EUROPEAN SPACE AGENCY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1161" y="68029"/>
            <a:ext cx="3462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  <a:latin typeface="Bahnschrift SemiBold" pitchFamily="34" charset="0"/>
              </a:rPr>
              <a:t>CanSat </a:t>
            </a:r>
            <a:r>
              <a:rPr lang="fr-FR" sz="3600" b="1" dirty="0" err="1" smtClean="0">
                <a:solidFill>
                  <a:schemeClr val="bg1"/>
                </a:solidFill>
                <a:latin typeface="Bahnschrift SemiBold" pitchFamily="34" charset="0"/>
              </a:rPr>
              <a:t>pictures</a:t>
            </a:r>
            <a:endParaRPr lang="fr-FR" sz="54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pic>
        <p:nvPicPr>
          <p:cNvPr id="8" name="Image 7" descr="20210926_1258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785798"/>
            <a:ext cx="3145729" cy="4189473"/>
          </a:xfrm>
          <a:prstGeom prst="rect">
            <a:avLst/>
          </a:prstGeom>
        </p:spPr>
      </p:pic>
      <p:pic>
        <p:nvPicPr>
          <p:cNvPr id="9" name="Image 8" descr="20210926_1301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1842871" y="943159"/>
            <a:ext cx="3357586" cy="447162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857752" y="142856"/>
            <a:ext cx="857256" cy="35394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43 / 20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ESA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71419"/>
            <a:ext cx="1357322" cy="469884"/>
          </a:xfrm>
          <a:prstGeom prst="rect">
            <a:avLst/>
          </a:prstGeom>
        </p:spPr>
      </p:pic>
      <p:pic>
        <p:nvPicPr>
          <p:cNvPr id="4" name="Image 3" descr="fla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20" y="5429269"/>
            <a:ext cx="6824234" cy="1489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00892" y="5381972"/>
            <a:ext cx="3500462" cy="258050"/>
          </a:xfrm>
          <a:prstGeom prst="rect">
            <a:avLst/>
          </a:prstGeom>
          <a:noFill/>
        </p:spPr>
        <p:txBody>
          <a:bodyPr wrap="square" lIns="87913" tIns="43957" rIns="87913" bIns="43957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sym typeface="Wingdings" pitchFamily="2" charset="2"/>
              </a:rPr>
              <a:t> THE EUROPEAN SPACE AGENCY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1161" y="68029"/>
            <a:ext cx="3291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smtClean="0">
                <a:solidFill>
                  <a:schemeClr val="bg1"/>
                </a:solidFill>
                <a:latin typeface="Bahnschrift SemiBold" pitchFamily="34" charset="0"/>
              </a:rPr>
              <a:t>Recorded data</a:t>
            </a:r>
            <a:endParaRPr lang="en-GB" sz="5400" b="1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pic>
        <p:nvPicPr>
          <p:cNvPr id="10" name="Image 9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785798"/>
            <a:ext cx="4139092" cy="2071702"/>
          </a:xfrm>
          <a:prstGeom prst="rect">
            <a:avLst/>
          </a:prstGeom>
        </p:spPr>
      </p:pic>
      <p:pic>
        <p:nvPicPr>
          <p:cNvPr id="11" name="Image 10" descr="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714360"/>
            <a:ext cx="4143372" cy="2073844"/>
          </a:xfrm>
          <a:prstGeom prst="rect">
            <a:avLst/>
          </a:prstGeom>
        </p:spPr>
      </p:pic>
      <p:pic>
        <p:nvPicPr>
          <p:cNvPr id="12" name="Image 11" descr="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2857500"/>
            <a:ext cx="4500562" cy="22526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3071814"/>
            <a:ext cx="350478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ZoneTexte 12"/>
          <p:cNvSpPr txBox="1"/>
          <p:nvPr/>
        </p:nvSpPr>
        <p:spPr>
          <a:xfrm>
            <a:off x="4857752" y="142856"/>
            <a:ext cx="857256" cy="35394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44 / 20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ESA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71419"/>
            <a:ext cx="1357322" cy="469884"/>
          </a:xfrm>
          <a:prstGeom prst="rect">
            <a:avLst/>
          </a:prstGeom>
        </p:spPr>
      </p:pic>
      <p:pic>
        <p:nvPicPr>
          <p:cNvPr id="4" name="Image 3" descr="fla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20" y="5429269"/>
            <a:ext cx="6824234" cy="1489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00892" y="5381972"/>
            <a:ext cx="3500462" cy="258050"/>
          </a:xfrm>
          <a:prstGeom prst="rect">
            <a:avLst/>
          </a:prstGeom>
          <a:noFill/>
        </p:spPr>
        <p:txBody>
          <a:bodyPr wrap="square" lIns="87913" tIns="43957" rIns="87913" bIns="43957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sym typeface="Wingdings" pitchFamily="2" charset="2"/>
              </a:rPr>
              <a:t> THE EUROPEAN SPACE AGENCY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1161" y="68029"/>
            <a:ext cx="6595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  <a:latin typeface="Bahnschrift SemiBold" pitchFamily="34" charset="0"/>
              </a:rPr>
              <a:t>Team and Project management</a:t>
            </a:r>
            <a:endParaRPr lang="fr-FR" sz="54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pic>
        <p:nvPicPr>
          <p:cNvPr id="8" name="Image 7" descr="briefca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357302"/>
            <a:ext cx="1357322" cy="1357322"/>
          </a:xfrm>
          <a:prstGeom prst="rect">
            <a:avLst/>
          </a:prstGeom>
        </p:spPr>
      </p:pic>
      <p:pic>
        <p:nvPicPr>
          <p:cNvPr id="9" name="Image 8" descr="teamwor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264" y="3286128"/>
            <a:ext cx="1285884" cy="12858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29058" y="1285864"/>
            <a:ext cx="71438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929058" y="3214690"/>
            <a:ext cx="71438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785918" y="1571616"/>
            <a:ext cx="1955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Project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Management</a:t>
            </a:r>
            <a:endParaRPr lang="en-GB" sz="40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830197" y="3526701"/>
            <a:ext cx="1955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Team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Management</a:t>
            </a:r>
            <a:endParaRPr lang="en-GB" sz="40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000496" y="1285864"/>
            <a:ext cx="43396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Bahnschrift SemiBold" pitchFamily="34" charset="0"/>
              </a:rPr>
              <a:t>Weekly meetings to answer</a:t>
            </a:r>
          </a:p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Bahnschrift SemiBold" pitchFamily="34" charset="0"/>
              </a:rPr>
              <a:t>the “what” questions.</a:t>
            </a:r>
          </a:p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Bahnschrift SemiBold" pitchFamily="34" charset="0"/>
              </a:rPr>
              <a:t>The “how” questions were answered</a:t>
            </a:r>
          </a:p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Bahnschrift SemiBold" pitchFamily="34" charset="0"/>
              </a:rPr>
              <a:t>By the member in charge.</a:t>
            </a:r>
            <a:endParaRPr lang="en-GB" sz="36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357686" y="3429004"/>
            <a:ext cx="36695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Bahnschrift SemiBold" pitchFamily="34" charset="0"/>
              </a:rPr>
              <a:t>Workload spitted between the </a:t>
            </a:r>
          </a:p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Bahnschrift SemiBold" pitchFamily="34" charset="0"/>
              </a:rPr>
              <a:t>members depending on their </a:t>
            </a:r>
          </a:p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Bahnschrift SemiBold" pitchFamily="34" charset="0"/>
              </a:rPr>
              <a:t>roles and their motivation.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8143900" y="1142988"/>
            <a:ext cx="714380" cy="35394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5 / 20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7" name="Image 16" descr="speaker-filled-audio-too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01024" y="630780"/>
            <a:ext cx="357190" cy="35719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8358214" y="630780"/>
            <a:ext cx="571504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chemeClr val="bg1"/>
                </a:solidFill>
                <a:latin typeface="Bahnschrift SemiBold" pitchFamily="34" charset="0"/>
              </a:rPr>
              <a:t>Jiří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ESA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71419"/>
            <a:ext cx="1357322" cy="469884"/>
          </a:xfrm>
          <a:prstGeom prst="rect">
            <a:avLst/>
          </a:prstGeom>
        </p:spPr>
      </p:pic>
      <p:pic>
        <p:nvPicPr>
          <p:cNvPr id="4" name="Image 3" descr="fla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20" y="5429269"/>
            <a:ext cx="6824234" cy="1489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00892" y="5381972"/>
            <a:ext cx="3500462" cy="258050"/>
          </a:xfrm>
          <a:prstGeom prst="rect">
            <a:avLst/>
          </a:prstGeom>
          <a:noFill/>
        </p:spPr>
        <p:txBody>
          <a:bodyPr wrap="square" lIns="87913" tIns="43957" rIns="87913" bIns="43957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sym typeface="Wingdings" pitchFamily="2" charset="2"/>
              </a:rPr>
              <a:t> THE EUROPEAN SPACE AGENCY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1161" y="68029"/>
            <a:ext cx="3977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smtClean="0">
                <a:solidFill>
                  <a:schemeClr val="bg1"/>
                </a:solidFill>
                <a:latin typeface="Bahnschrift SemiBold" pitchFamily="34" charset="0"/>
              </a:rPr>
              <a:t>Outreach program</a:t>
            </a:r>
            <a:endParaRPr lang="en-GB" sz="5400" b="1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pic>
        <p:nvPicPr>
          <p:cNvPr id="8" name="Image 7" descr="social-medi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2214558"/>
            <a:ext cx="1379216" cy="1379216"/>
          </a:xfrm>
          <a:prstGeom prst="rect">
            <a:avLst/>
          </a:prstGeom>
        </p:spPr>
      </p:pic>
      <p:pic>
        <p:nvPicPr>
          <p:cNvPr id="9" name="Image 8" descr="up-arrow(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103405">
            <a:off x="2456849" y="1313853"/>
            <a:ext cx="2105658" cy="2105658"/>
          </a:xfrm>
          <a:prstGeom prst="rect">
            <a:avLst/>
          </a:prstGeom>
        </p:spPr>
      </p:pic>
      <p:pic>
        <p:nvPicPr>
          <p:cNvPr id="10" name="Image 9" descr="up-arrow(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423363" flipH="1">
            <a:off x="2471897" y="3150781"/>
            <a:ext cx="1986535" cy="1857388"/>
          </a:xfrm>
          <a:prstGeom prst="rect">
            <a:avLst/>
          </a:prstGeom>
        </p:spPr>
      </p:pic>
      <p:pic>
        <p:nvPicPr>
          <p:cNvPr id="12" name="Image 11" descr="youtub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6380" y="2285996"/>
            <a:ext cx="714380" cy="714380"/>
          </a:xfrm>
          <a:prstGeom prst="rect">
            <a:avLst/>
          </a:prstGeom>
        </p:spPr>
      </p:pic>
      <p:pic>
        <p:nvPicPr>
          <p:cNvPr id="13" name="Image 12" descr="twitt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37407" y="1357302"/>
            <a:ext cx="663353" cy="663353"/>
          </a:xfrm>
          <a:prstGeom prst="rect">
            <a:avLst/>
          </a:prstGeom>
        </p:spPr>
      </p:pic>
      <p:pic>
        <p:nvPicPr>
          <p:cNvPr id="14" name="Image 13" descr="instagram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37407" y="428608"/>
            <a:ext cx="663353" cy="663353"/>
          </a:xfrm>
          <a:prstGeom prst="rect">
            <a:avLst/>
          </a:prstGeom>
        </p:spPr>
      </p:pic>
      <p:pic>
        <p:nvPicPr>
          <p:cNvPr id="15" name="Image 14" descr="github-sig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86380" y="4214822"/>
            <a:ext cx="642942" cy="642942"/>
          </a:xfrm>
          <a:prstGeom prst="rect">
            <a:avLst/>
          </a:prstGeom>
        </p:spPr>
      </p:pic>
      <p:sp>
        <p:nvSpPr>
          <p:cNvPr id="16" name="Arc 15"/>
          <p:cNvSpPr/>
          <p:nvPr/>
        </p:nvSpPr>
        <p:spPr>
          <a:xfrm rot="5158038">
            <a:off x="3631619" y="1023450"/>
            <a:ext cx="4228275" cy="1874030"/>
          </a:xfrm>
          <a:prstGeom prst="arc">
            <a:avLst>
              <a:gd name="adj1" fmla="val 12129059"/>
              <a:gd name="adj2" fmla="val 21539617"/>
            </a:avLst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6786578" y="1571616"/>
            <a:ext cx="13917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Bahnschrift SemiBold" pitchFamily="34" charset="0"/>
              </a:rPr>
              <a:t>Social media</a:t>
            </a:r>
          </a:p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Bahnschrift SemiBold" pitchFamily="34" charset="0"/>
              </a:rPr>
              <a:t>to promote</a:t>
            </a:r>
          </a:p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Bahnschrift SemiBold" pitchFamily="34" charset="0"/>
              </a:rPr>
              <a:t>the project.</a:t>
            </a:r>
          </a:p>
          <a:p>
            <a:pPr algn="ctr"/>
            <a:endParaRPr lang="en-GB" sz="1600" b="1" dirty="0" smtClean="0">
              <a:solidFill>
                <a:schemeClr val="bg1"/>
              </a:solidFill>
              <a:latin typeface="Bahnschrift SemiBold" pitchFamily="34" charset="0"/>
            </a:endParaRPr>
          </a:p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Bahnschrift SemiBold" pitchFamily="34" charset="0"/>
              </a:rPr>
              <a:t>Especially a</a:t>
            </a:r>
          </a:p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Bahnschrift SemiBold" pitchFamily="34" charset="0"/>
              </a:rPr>
              <a:t>young public.</a:t>
            </a:r>
            <a:endParaRPr lang="en-GB" sz="28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sp>
        <p:nvSpPr>
          <p:cNvPr id="19" name="Arc 18"/>
          <p:cNvSpPr/>
          <p:nvPr/>
        </p:nvSpPr>
        <p:spPr>
          <a:xfrm rot="5094712">
            <a:off x="4699151" y="3462793"/>
            <a:ext cx="2360837" cy="1143008"/>
          </a:xfrm>
          <a:prstGeom prst="arc">
            <a:avLst>
              <a:gd name="adj1" fmla="val 12129059"/>
              <a:gd name="adj2" fmla="val 21050599"/>
            </a:avLst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6957148" y="3929070"/>
            <a:ext cx="10438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Bahnschrift SemiBold" pitchFamily="34" charset="0"/>
              </a:rPr>
              <a:t>Media to</a:t>
            </a:r>
          </a:p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Bahnschrift SemiBold" pitchFamily="34" charset="0"/>
              </a:rPr>
              <a:t>Carry the</a:t>
            </a:r>
          </a:p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Bahnschrift SemiBold" pitchFamily="34" charset="0"/>
              </a:rPr>
              <a:t>project.</a:t>
            </a:r>
            <a:endParaRPr lang="en-GB" sz="28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pic>
        <p:nvPicPr>
          <p:cNvPr id="21" name="Image 20" descr="discord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14942" y="3143252"/>
            <a:ext cx="785818" cy="785818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8143900" y="1142988"/>
            <a:ext cx="714380" cy="35394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6 / 20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2" name="Image 21" descr="speaker-filled-audio-tool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072462" y="630780"/>
            <a:ext cx="357190" cy="357190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8429652" y="630780"/>
            <a:ext cx="642942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chemeClr val="bg1"/>
                </a:solidFill>
                <a:latin typeface="Bahnschrift SemiBold" pitchFamily="34" charset="0"/>
              </a:rPr>
              <a:t>Jiří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ESA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71419"/>
            <a:ext cx="1357322" cy="469884"/>
          </a:xfrm>
          <a:prstGeom prst="rect">
            <a:avLst/>
          </a:prstGeom>
        </p:spPr>
      </p:pic>
      <p:pic>
        <p:nvPicPr>
          <p:cNvPr id="4" name="Image 3" descr="fla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20" y="5429269"/>
            <a:ext cx="6824234" cy="1489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00892" y="5381972"/>
            <a:ext cx="3500462" cy="258050"/>
          </a:xfrm>
          <a:prstGeom prst="rect">
            <a:avLst/>
          </a:prstGeom>
          <a:noFill/>
        </p:spPr>
        <p:txBody>
          <a:bodyPr wrap="square" lIns="87913" tIns="43957" rIns="87913" bIns="43957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sym typeface="Wingdings" pitchFamily="2" charset="2"/>
              </a:rPr>
              <a:t> THE EUROPEAN SPACE AGENCY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1161" y="68029"/>
            <a:ext cx="3977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smtClean="0">
                <a:solidFill>
                  <a:schemeClr val="bg1"/>
                </a:solidFill>
                <a:latin typeface="Bahnschrift SemiBold" pitchFamily="34" charset="0"/>
              </a:rPr>
              <a:t>Outreach program</a:t>
            </a:r>
            <a:endParaRPr lang="en-GB" sz="5400" b="1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pic>
        <p:nvPicPr>
          <p:cNvPr id="9" name="Image 8" descr="newspap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2500310"/>
            <a:ext cx="946483" cy="946483"/>
          </a:xfrm>
          <a:prstGeom prst="rect">
            <a:avLst/>
          </a:prstGeom>
        </p:spPr>
      </p:pic>
      <p:pic>
        <p:nvPicPr>
          <p:cNvPr id="10" name="Image 9" descr="radi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3929070"/>
            <a:ext cx="928694" cy="928694"/>
          </a:xfrm>
          <a:prstGeom prst="rect">
            <a:avLst/>
          </a:prstGeom>
        </p:spPr>
      </p:pic>
      <p:pic>
        <p:nvPicPr>
          <p:cNvPr id="11" name="Image 10" descr="world-wide-we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662" y="1071550"/>
            <a:ext cx="870651" cy="87065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5984" y="928674"/>
            <a:ext cx="71438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5984" y="2428872"/>
            <a:ext cx="71438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5984" y="3857632"/>
            <a:ext cx="71438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634474" y="1071550"/>
            <a:ext cx="3509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Bahnschrift SemiBold" pitchFamily="34" charset="0"/>
              </a:rPr>
              <a:t>We created our own website.</a:t>
            </a:r>
          </a:p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Bahnschrift SemiBold" pitchFamily="34" charset="0"/>
              </a:rPr>
              <a:t>https://lc-sat.tk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000364" y="2285996"/>
            <a:ext cx="51555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Bahnschrift SemiBold" pitchFamily="34" charset="0"/>
              </a:rPr>
              <a:t>We appeared in our high school article and </a:t>
            </a:r>
          </a:p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Bahnschrift SemiBold" pitchFamily="34" charset="0"/>
              </a:rPr>
              <a:t>in the MJC of Chenôve articles.</a:t>
            </a:r>
          </a:p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Bahnschrift SemiBold" pitchFamily="34" charset="0"/>
              </a:rPr>
              <a:t>The newspaper “Le Monde des Ados” </a:t>
            </a:r>
          </a:p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Bahnschrift SemiBold" pitchFamily="34" charset="0"/>
              </a:rPr>
              <a:t>is writing an article.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143240" y="4143384"/>
            <a:ext cx="4540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Bahnschrift SemiBold" pitchFamily="34" charset="0"/>
              </a:rPr>
              <a:t>We ask local radios but no responses.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8143900" y="1142988"/>
            <a:ext cx="714380" cy="35394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7 / 20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9" name="Image 18" descr="speaker-filled-audio-too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01024" y="630780"/>
            <a:ext cx="357190" cy="357190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8358214" y="630780"/>
            <a:ext cx="571504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chemeClr val="bg1"/>
                </a:solidFill>
                <a:latin typeface="Bahnschrift SemiBold" pitchFamily="34" charset="0"/>
              </a:rPr>
              <a:t>Jiří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ESA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71419"/>
            <a:ext cx="1357322" cy="469884"/>
          </a:xfrm>
          <a:prstGeom prst="rect">
            <a:avLst/>
          </a:prstGeom>
        </p:spPr>
      </p:pic>
      <p:pic>
        <p:nvPicPr>
          <p:cNvPr id="4" name="Image 3" descr="fla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20" y="5429269"/>
            <a:ext cx="6824234" cy="1489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00892" y="5381972"/>
            <a:ext cx="3500462" cy="258050"/>
          </a:xfrm>
          <a:prstGeom prst="rect">
            <a:avLst/>
          </a:prstGeom>
          <a:noFill/>
        </p:spPr>
        <p:txBody>
          <a:bodyPr wrap="square" lIns="87913" tIns="43957" rIns="87913" bIns="43957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sym typeface="Wingdings" pitchFamily="2" charset="2"/>
              </a:rPr>
              <a:t> THE EUROPEAN SPACE AGENCY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1161" y="68029"/>
            <a:ext cx="3775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smtClean="0">
                <a:solidFill>
                  <a:schemeClr val="bg1"/>
                </a:solidFill>
                <a:latin typeface="Bahnschrift SemiBold" pitchFamily="34" charset="0"/>
              </a:rPr>
              <a:t>External support</a:t>
            </a:r>
            <a:endParaRPr lang="en-GB" sz="5400" b="1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pic>
        <p:nvPicPr>
          <p:cNvPr id="8" name="Image 7" descr="suppor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071682"/>
            <a:ext cx="1664968" cy="1664968"/>
          </a:xfrm>
          <a:prstGeom prst="rect">
            <a:avLst/>
          </a:prstGeom>
        </p:spPr>
      </p:pic>
      <p:pic>
        <p:nvPicPr>
          <p:cNvPr id="9" name="Image 8" descr="up-arrow(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527790">
            <a:off x="2154193" y="796882"/>
            <a:ext cx="2058541" cy="2058541"/>
          </a:xfrm>
          <a:prstGeom prst="rect">
            <a:avLst/>
          </a:prstGeom>
        </p:spPr>
      </p:pic>
      <p:pic>
        <p:nvPicPr>
          <p:cNvPr id="10" name="Image 9" descr="up-arrow(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039368" flipH="1">
            <a:off x="2199237" y="2912078"/>
            <a:ext cx="1818403" cy="2058541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929322" y="1285864"/>
            <a:ext cx="1983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Bahnschrift SemiBold" pitchFamily="34" charset="0"/>
              </a:rPr>
              <a:t>Our high school</a:t>
            </a:r>
          </a:p>
        </p:txBody>
      </p:sp>
      <p:pic>
        <p:nvPicPr>
          <p:cNvPr id="12" name="Image 11" descr="technical-suppor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9124" y="3357566"/>
            <a:ext cx="1071570" cy="1071570"/>
          </a:xfrm>
          <a:prstGeom prst="rect">
            <a:avLst/>
          </a:prstGeom>
        </p:spPr>
      </p:pic>
      <p:pic>
        <p:nvPicPr>
          <p:cNvPr id="13" name="Image 12" descr="give-mone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857236"/>
            <a:ext cx="1022026" cy="102202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5786446" y="2285996"/>
            <a:ext cx="250902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Bahnschrift SemiBold" pitchFamily="34" charset="0"/>
              </a:rPr>
              <a:t>AMCCO:</a:t>
            </a:r>
          </a:p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Bahnschrift SemiBold" pitchFamily="34" charset="0"/>
              </a:rPr>
              <a:t>Parachute test</a:t>
            </a:r>
          </a:p>
          <a:p>
            <a:pPr algn="ctr"/>
            <a:endParaRPr lang="en-GB" sz="2000" b="1" dirty="0" smtClean="0">
              <a:solidFill>
                <a:schemeClr val="bg1"/>
              </a:solidFill>
              <a:latin typeface="Bahnschrift SemiBold" pitchFamily="34" charset="0"/>
            </a:endParaRPr>
          </a:p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Bahnschrift SemiBold" pitchFamily="34" charset="0"/>
              </a:rPr>
              <a:t>GJN Aerospace:</a:t>
            </a:r>
          </a:p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Bahnschrift SemiBold" pitchFamily="34" charset="0"/>
              </a:rPr>
              <a:t>Parachute formulas</a:t>
            </a:r>
          </a:p>
          <a:p>
            <a:pPr algn="ctr"/>
            <a:endParaRPr lang="en-GB" sz="2000" b="1" dirty="0" smtClean="0">
              <a:solidFill>
                <a:schemeClr val="bg1"/>
              </a:solidFill>
              <a:latin typeface="Bahnschrift SemiBold" pitchFamily="34" charset="0"/>
            </a:endParaRPr>
          </a:p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Bahnschrift SemiBold" pitchFamily="34" charset="0"/>
              </a:rPr>
              <a:t>Burgundy University</a:t>
            </a:r>
          </a:p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Bahnschrift SemiBold" pitchFamily="34" charset="0"/>
              </a:rPr>
              <a:t>(Mathieu </a:t>
            </a:r>
            <a:r>
              <a:rPr lang="en-GB" sz="2000" b="1" dirty="0" err="1" smtClean="0">
                <a:solidFill>
                  <a:schemeClr val="bg1"/>
                </a:solidFill>
                <a:latin typeface="Bahnschrift SemiBold" pitchFamily="34" charset="0"/>
              </a:rPr>
              <a:t>Rosse</a:t>
            </a:r>
            <a:r>
              <a:rPr lang="en-GB" sz="2000" b="1" dirty="0" smtClean="0">
                <a:solidFill>
                  <a:schemeClr val="bg1"/>
                </a:solidFill>
                <a:latin typeface="Bahnschrift SemiBold" pitchFamily="34" charset="0"/>
              </a:rPr>
              <a:t>):</a:t>
            </a:r>
          </a:p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Bahnschrift SemiBold" pitchFamily="34" charset="0"/>
              </a:rPr>
              <a:t>Electrical test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8143900" y="1142988"/>
            <a:ext cx="714380" cy="35394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8 / 20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6" name="Image 15" descr="speaker-filled-audio-too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72462" y="630780"/>
            <a:ext cx="357190" cy="357190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8429652" y="630780"/>
            <a:ext cx="571504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chemeClr val="bg1"/>
                </a:solidFill>
                <a:latin typeface="Bahnschrift SemiBold" pitchFamily="34" charset="0"/>
              </a:rPr>
              <a:t>Jiří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ESA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71419"/>
            <a:ext cx="1357322" cy="469884"/>
          </a:xfrm>
          <a:prstGeom prst="rect">
            <a:avLst/>
          </a:prstGeom>
        </p:spPr>
      </p:pic>
      <p:pic>
        <p:nvPicPr>
          <p:cNvPr id="4" name="Image 3" descr="fla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20" y="5429269"/>
            <a:ext cx="6824234" cy="1489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00892" y="5381972"/>
            <a:ext cx="3500462" cy="258050"/>
          </a:xfrm>
          <a:prstGeom prst="rect">
            <a:avLst/>
          </a:prstGeom>
          <a:noFill/>
        </p:spPr>
        <p:txBody>
          <a:bodyPr wrap="square" lIns="87913" tIns="43957" rIns="87913" bIns="43957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sym typeface="Wingdings" pitchFamily="2" charset="2"/>
              </a:rPr>
              <a:t> THE EUROPEAN SPACE AGENCY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1161" y="68029"/>
            <a:ext cx="2234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  <a:latin typeface="Bahnschrift SemiBold" pitchFamily="34" charset="0"/>
              </a:rPr>
              <a:t>Hardware</a:t>
            </a:r>
            <a:endParaRPr lang="en-GB" sz="54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pic>
        <p:nvPicPr>
          <p:cNvPr id="8" name="Image 7" descr="CM4_NO_WIRELESS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249137">
            <a:off x="3038892" y="1156235"/>
            <a:ext cx="3429024" cy="2720044"/>
          </a:xfrm>
          <a:prstGeom prst="rect">
            <a:avLst/>
          </a:prstGeom>
        </p:spPr>
      </p:pic>
      <p:pic>
        <p:nvPicPr>
          <p:cNvPr id="9" name="Image 8" descr="right-drawn-arro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561335" flipH="1" flipV="1">
            <a:off x="6159787" y="2230708"/>
            <a:ext cx="1521350" cy="1521350"/>
          </a:xfrm>
          <a:prstGeom prst="rect">
            <a:avLst/>
          </a:prstGeom>
        </p:spPr>
      </p:pic>
      <p:pic>
        <p:nvPicPr>
          <p:cNvPr id="10" name="Image 9" descr="right-drawn-arro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914130" flipH="1" flipV="1">
            <a:off x="1886678" y="672243"/>
            <a:ext cx="1521350" cy="1521350"/>
          </a:xfrm>
          <a:prstGeom prst="rect">
            <a:avLst/>
          </a:prstGeom>
        </p:spPr>
      </p:pic>
      <p:pic>
        <p:nvPicPr>
          <p:cNvPr id="11" name="Image 10" descr="up-arro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1571616"/>
            <a:ext cx="736274" cy="736274"/>
          </a:xfrm>
          <a:prstGeom prst="rect">
            <a:avLst/>
          </a:prstGeom>
        </p:spPr>
      </p:pic>
      <p:pic>
        <p:nvPicPr>
          <p:cNvPr id="12" name="Image 11" descr="up-arro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6429388" y="1142988"/>
            <a:ext cx="736274" cy="736274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57158" y="2428872"/>
            <a:ext cx="27238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Small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Powerful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Integrated WIFI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Supports cameras</a:t>
            </a:r>
            <a:endParaRPr lang="en-GB" sz="40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786578" y="1785930"/>
            <a:ext cx="19046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Needs a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Custom PCB</a:t>
            </a:r>
            <a:endParaRPr lang="en-GB" sz="40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pic>
        <p:nvPicPr>
          <p:cNvPr id="15" name="Image 14" descr="right-drawn-arro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082173" flipH="1" flipV="1">
            <a:off x="4414847" y="3700480"/>
            <a:ext cx="1521350" cy="152135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6175438" y="4143384"/>
            <a:ext cx="27542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Raspberry Pi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Bahnschrift SemiBold" pitchFamily="34" charset="0"/>
              </a:rPr>
              <a:t>Compute Module 4</a:t>
            </a:r>
            <a:endParaRPr lang="en-GB" sz="4000" b="1" dirty="0" smtClean="0">
              <a:solidFill>
                <a:schemeClr val="bg1"/>
              </a:solidFill>
              <a:latin typeface="Bahnschrift SemiBold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143900" y="1142988"/>
            <a:ext cx="714380" cy="35394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9 / 20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8" name="Image 17" descr="speaker-filled-audio-too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8148" y="642922"/>
            <a:ext cx="357190" cy="357190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8215338" y="642922"/>
            <a:ext cx="928694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chemeClr val="bg1"/>
                </a:solidFill>
                <a:latin typeface="Bahnschrift SemiBold" pitchFamily="34" charset="0"/>
              </a:rPr>
              <a:t>Titouan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ESA_Presentation.potx" id="{129A28CD-E473-4670-B841-78E092C0282D}" vid="{E436994D-DBEF-456E-B8C7-3D8B2B401F88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2611</TotalTime>
  <Words>1978</Words>
  <Application>Microsoft Office PowerPoint</Application>
  <PresentationFormat>Affichage à l'écran (16:10)</PresentationFormat>
  <Paragraphs>688</Paragraphs>
  <Slides>44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44</vt:i4>
      </vt:variant>
    </vt:vector>
  </HeadingPairs>
  <TitlesOfParts>
    <vt:vector size="46" baseType="lpstr">
      <vt:lpstr>Thème Office</vt:lpstr>
      <vt:lpstr>ESA_Presentation_CLEAR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Thomas</dc:creator>
  <cp:lastModifiedBy>Thomas</cp:lastModifiedBy>
  <cp:revision>208</cp:revision>
  <dcterms:created xsi:type="dcterms:W3CDTF">2021-09-13T19:43:25Z</dcterms:created>
  <dcterms:modified xsi:type="dcterms:W3CDTF">2021-09-29T13:15:46Z</dcterms:modified>
</cp:coreProperties>
</file>