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2"/>
  </p:notesMasterIdLst>
  <p:sldIdLst>
    <p:sldId id="256" r:id="rId2"/>
    <p:sldId id="258" r:id="rId3"/>
    <p:sldId id="268" r:id="rId4"/>
    <p:sldId id="269" r:id="rId5"/>
    <p:sldId id="270" r:id="rId6"/>
    <p:sldId id="271" r:id="rId7"/>
    <p:sldId id="272" r:id="rId8"/>
    <p:sldId id="266" r:id="rId9"/>
    <p:sldId id="267" r:id="rId10"/>
    <p:sldId id="273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6BD3"/>
    <a:srgbClr val="EC32C9"/>
    <a:srgbClr val="F7A7F3"/>
    <a:srgbClr val="EAEAE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00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F42541-3127-473F-B210-242DB0548E1D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10DBE3B-E9DD-4200-886A-546FA02A7D28}">
      <dgm:prSet phldrT="[Texte]"/>
      <dgm:spPr>
        <a:solidFill>
          <a:srgbClr val="C00000"/>
        </a:solidFill>
      </dgm:spPr>
      <dgm:t>
        <a:bodyPr/>
        <a:lstStyle/>
        <a:p>
          <a:r>
            <a:rPr lang="fr-FR" dirty="0" smtClean="0"/>
            <a:t>Cœur Numérique</a:t>
          </a:r>
          <a:endParaRPr lang="fr-FR" dirty="0"/>
        </a:p>
      </dgm:t>
    </dgm:pt>
    <dgm:pt modelId="{C984EBCC-4F4D-43D7-AD5B-9C104F4BFB52}" type="parTrans" cxnId="{91EEBB86-3B80-41A9-88E8-0134957E01F7}">
      <dgm:prSet/>
      <dgm:spPr/>
      <dgm:t>
        <a:bodyPr/>
        <a:lstStyle/>
        <a:p>
          <a:endParaRPr lang="fr-FR"/>
        </a:p>
      </dgm:t>
    </dgm:pt>
    <dgm:pt modelId="{C9064714-4161-4514-8434-38D11B155EB9}" type="sibTrans" cxnId="{91EEBB86-3B80-41A9-88E8-0134957E01F7}">
      <dgm:prSet/>
      <dgm:spPr/>
      <dgm:t>
        <a:bodyPr/>
        <a:lstStyle/>
        <a:p>
          <a:endParaRPr lang="fr-FR"/>
        </a:p>
      </dgm:t>
    </dgm:pt>
    <dgm:pt modelId="{CF0875A6-12A4-4D88-8330-9B7518EAF2B1}">
      <dgm:prSet phldrT="[Texte]"/>
      <dgm:spPr>
        <a:solidFill>
          <a:srgbClr val="0DD703"/>
        </a:solidFill>
      </dgm:spPr>
      <dgm:t>
        <a:bodyPr/>
        <a:lstStyle/>
        <a:p>
          <a:r>
            <a:rPr lang="fr-FR" dirty="0" smtClean="0"/>
            <a:t>Photodiode</a:t>
          </a:r>
        </a:p>
        <a:p>
          <a:r>
            <a:rPr lang="fr-FR" dirty="0" smtClean="0"/>
            <a:t>Accéléromètre</a:t>
          </a:r>
        </a:p>
        <a:p>
          <a:r>
            <a:rPr lang="fr-FR" dirty="0" smtClean="0"/>
            <a:t>Démarrage</a:t>
          </a:r>
          <a:endParaRPr lang="fr-FR" dirty="0"/>
        </a:p>
      </dgm:t>
    </dgm:pt>
    <dgm:pt modelId="{432D1E57-43EA-412A-9C20-B641FC72CA3D}" type="parTrans" cxnId="{FBB6BB88-4C1C-4579-A007-66CEAD399EBF}">
      <dgm:prSet/>
      <dgm:spPr>
        <a:solidFill>
          <a:srgbClr val="0DD703"/>
        </a:solidFill>
      </dgm:spPr>
      <dgm:t>
        <a:bodyPr/>
        <a:lstStyle/>
        <a:p>
          <a:endParaRPr lang="fr-FR"/>
        </a:p>
      </dgm:t>
    </dgm:pt>
    <dgm:pt modelId="{97AC0B23-8C42-47CA-ADA8-CA97AA104770}" type="sibTrans" cxnId="{FBB6BB88-4C1C-4579-A007-66CEAD399EBF}">
      <dgm:prSet/>
      <dgm:spPr/>
      <dgm:t>
        <a:bodyPr/>
        <a:lstStyle/>
        <a:p>
          <a:endParaRPr lang="fr-FR"/>
        </a:p>
      </dgm:t>
    </dgm:pt>
    <dgm:pt modelId="{B7284FB9-1DCA-4859-BD0F-53D422641F4D}">
      <dgm:prSet phldrT="[Texte]"/>
      <dgm:spPr/>
      <dgm:t>
        <a:bodyPr/>
        <a:lstStyle/>
        <a:p>
          <a:r>
            <a:rPr lang="fr-FR" b="1" i="1" dirty="0" smtClean="0"/>
            <a:t>Transmission</a:t>
          </a:r>
        </a:p>
        <a:p>
          <a:r>
            <a:rPr lang="fr-FR" b="0" i="0" dirty="0" err="1" smtClean="0"/>
            <a:t>Transceiver</a:t>
          </a:r>
          <a:r>
            <a:rPr lang="fr-FR" b="0" i="0" dirty="0" smtClean="0"/>
            <a:t> XBEE</a:t>
          </a:r>
          <a:endParaRPr lang="fr-FR" b="0" i="0" dirty="0"/>
        </a:p>
      </dgm:t>
    </dgm:pt>
    <dgm:pt modelId="{6DB1095C-283E-4538-9E73-CB2A4E23DC02}" type="parTrans" cxnId="{46C39122-3E5A-406D-AEEA-EA9EFE157363}">
      <dgm:prSet/>
      <dgm:spPr/>
      <dgm:t>
        <a:bodyPr/>
        <a:lstStyle/>
        <a:p>
          <a:endParaRPr lang="fr-FR"/>
        </a:p>
      </dgm:t>
    </dgm:pt>
    <dgm:pt modelId="{49012901-F041-4362-A74E-15B3E0625149}" type="sibTrans" cxnId="{46C39122-3E5A-406D-AEEA-EA9EFE157363}">
      <dgm:prSet/>
      <dgm:spPr/>
      <dgm:t>
        <a:bodyPr/>
        <a:lstStyle/>
        <a:p>
          <a:endParaRPr lang="fr-FR"/>
        </a:p>
      </dgm:t>
    </dgm:pt>
    <dgm:pt modelId="{2E0E1F82-A851-4652-9618-2016A0EC848C}">
      <dgm:prSet phldrT="[Texte]"/>
      <dgm:spPr/>
      <dgm:t>
        <a:bodyPr/>
        <a:lstStyle/>
        <a:p>
          <a:r>
            <a:rPr lang="fr-FR" b="1" i="1" dirty="0" smtClean="0"/>
            <a:t>Montage </a:t>
          </a:r>
          <a:r>
            <a:rPr lang="fr-FR" b="1" i="1" dirty="0" smtClean="0"/>
            <a:t>Optique</a:t>
          </a:r>
        </a:p>
        <a:p>
          <a:r>
            <a:rPr lang="fr-FR" b="0" i="0" dirty="0" smtClean="0"/>
            <a:t>Module Peltier</a:t>
          </a:r>
        </a:p>
        <a:p>
          <a:r>
            <a:rPr lang="fr-FR" b="0" i="0" dirty="0" smtClean="0"/>
            <a:t>Sonde de température</a:t>
          </a:r>
        </a:p>
        <a:p>
          <a:r>
            <a:rPr lang="fr-FR" b="0" i="0" dirty="0" smtClean="0"/>
            <a:t>Photodiode fibrée</a:t>
          </a:r>
        </a:p>
      </dgm:t>
    </dgm:pt>
    <dgm:pt modelId="{225B06EF-FE8B-4020-AA83-3228B5D9DC23}" type="parTrans" cxnId="{8A86BF81-2B89-491D-B58E-149CFE5C3331}">
      <dgm:prSet/>
      <dgm:spPr/>
      <dgm:t>
        <a:bodyPr/>
        <a:lstStyle/>
        <a:p>
          <a:endParaRPr lang="fr-FR"/>
        </a:p>
      </dgm:t>
    </dgm:pt>
    <dgm:pt modelId="{C9A5067C-359B-4E58-9C99-04BA12EDAE75}" type="sibTrans" cxnId="{8A86BF81-2B89-491D-B58E-149CFE5C3331}">
      <dgm:prSet/>
      <dgm:spPr/>
      <dgm:t>
        <a:bodyPr/>
        <a:lstStyle/>
        <a:p>
          <a:endParaRPr lang="fr-FR"/>
        </a:p>
      </dgm:t>
    </dgm:pt>
    <dgm:pt modelId="{01DDF794-2A67-4E93-9B77-7B0721990B1A}">
      <dgm:prSet phldrT="[Texte]"/>
      <dgm:spPr/>
      <dgm:t>
        <a:bodyPr/>
        <a:lstStyle/>
        <a:p>
          <a:r>
            <a:rPr lang="fr-FR" b="1" i="1" dirty="0" smtClean="0"/>
            <a:t>Capteurs</a:t>
          </a:r>
        </a:p>
        <a:p>
          <a:r>
            <a:rPr lang="fr-FR" dirty="0" smtClean="0"/>
            <a:t>Hygrométrie</a:t>
          </a:r>
        </a:p>
        <a:p>
          <a:r>
            <a:rPr lang="fr-FR" dirty="0" smtClean="0"/>
            <a:t>Pression</a:t>
          </a:r>
        </a:p>
        <a:p>
          <a:r>
            <a:rPr lang="fr-FR" dirty="0" smtClean="0"/>
            <a:t>Température</a:t>
          </a:r>
        </a:p>
        <a:p>
          <a:r>
            <a:rPr lang="fr-FR" dirty="0" smtClean="0"/>
            <a:t>Accéléromètre</a:t>
          </a:r>
        </a:p>
        <a:p>
          <a:endParaRPr lang="fr-FR" dirty="0"/>
        </a:p>
      </dgm:t>
    </dgm:pt>
    <dgm:pt modelId="{6E90FA77-208C-4D0A-A62F-8F35F44C58DC}" type="sibTrans" cxnId="{CDFD9D86-B91E-4426-A19D-F4E596D29F92}">
      <dgm:prSet/>
      <dgm:spPr/>
      <dgm:t>
        <a:bodyPr/>
        <a:lstStyle/>
        <a:p>
          <a:endParaRPr lang="fr-FR"/>
        </a:p>
      </dgm:t>
    </dgm:pt>
    <dgm:pt modelId="{59E2216A-BC8B-4466-BC83-363E0F83EE3C}" type="parTrans" cxnId="{CDFD9D86-B91E-4426-A19D-F4E596D29F92}">
      <dgm:prSet/>
      <dgm:spPr/>
      <dgm:t>
        <a:bodyPr/>
        <a:lstStyle/>
        <a:p>
          <a:endParaRPr lang="fr-FR"/>
        </a:p>
      </dgm:t>
    </dgm:pt>
    <dgm:pt modelId="{5FBF5E0A-7C3F-4F0C-9308-BB0BC149514C}" type="pres">
      <dgm:prSet presAssocID="{E8F42541-3127-473F-B210-242DB0548E1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D96CBC0-22F3-416E-8FE9-7BCABC92B5D1}" type="pres">
      <dgm:prSet presAssocID="{710DBE3B-E9DD-4200-886A-546FA02A7D28}" presName="centerShape" presStyleLbl="node0" presStyleIdx="0" presStyleCnt="1" custLinFactNeighborX="166" custLinFactNeighborY="-14463"/>
      <dgm:spPr/>
      <dgm:t>
        <a:bodyPr/>
        <a:lstStyle/>
        <a:p>
          <a:endParaRPr lang="fr-FR"/>
        </a:p>
      </dgm:t>
    </dgm:pt>
    <dgm:pt modelId="{B5A70172-0493-48B6-9B19-F4EA0E05F8F5}" type="pres">
      <dgm:prSet presAssocID="{432D1E57-43EA-412A-9C20-B641FC72CA3D}" presName="parTrans" presStyleLbl="bgSibTrans2D1" presStyleIdx="0" presStyleCnt="4" custScaleY="35707"/>
      <dgm:spPr/>
      <dgm:t>
        <a:bodyPr/>
        <a:lstStyle/>
        <a:p>
          <a:endParaRPr lang="fr-FR"/>
        </a:p>
      </dgm:t>
    </dgm:pt>
    <dgm:pt modelId="{A3BFC02B-7438-4594-8327-997F656B56F9}" type="pres">
      <dgm:prSet presAssocID="{CF0875A6-12A4-4D88-8330-9B7518EAF2B1}" presName="node" presStyleLbl="node1" presStyleIdx="0" presStyleCnt="4" custScaleX="70969" custScaleY="57960" custRadScaleRad="137856" custRadScaleInc="26308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046FB7A-10F0-463C-8CE9-E617AD6939FD}" type="pres">
      <dgm:prSet presAssocID="{59E2216A-BC8B-4466-BC83-363E0F83EE3C}" presName="parTrans" presStyleLbl="bgSibTrans2D1" presStyleIdx="1" presStyleCnt="4" custLinFactNeighborX="302" custLinFactNeighborY="-217"/>
      <dgm:spPr/>
      <dgm:t>
        <a:bodyPr/>
        <a:lstStyle/>
        <a:p>
          <a:endParaRPr lang="fr-FR"/>
        </a:p>
      </dgm:t>
    </dgm:pt>
    <dgm:pt modelId="{8B0F59DF-052A-4AEF-BBDB-400A033C10FE}" type="pres">
      <dgm:prSet presAssocID="{01DDF794-2A67-4E93-9B77-7B0721990B1A}" presName="node" presStyleLbl="node1" presStyleIdx="1" presStyleCnt="4" custRadScaleRad="127478" custRadScaleInc="-2923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9C26944-BD3C-4D6B-B016-CE5ECEB1ACD5}" type="pres">
      <dgm:prSet presAssocID="{6DB1095C-283E-4538-9E73-CB2A4E23DC02}" presName="parTrans" presStyleLbl="bgSibTrans2D1" presStyleIdx="2" presStyleCnt="4" custAng="21473765" custLinFactNeighborX="55" custLinFactNeighborY="-8567"/>
      <dgm:spPr/>
      <dgm:t>
        <a:bodyPr/>
        <a:lstStyle/>
        <a:p>
          <a:endParaRPr lang="fr-FR"/>
        </a:p>
      </dgm:t>
    </dgm:pt>
    <dgm:pt modelId="{3599560B-55BD-4275-8970-A87BC2E92EEE}" type="pres">
      <dgm:prSet presAssocID="{B7284FB9-1DCA-4859-BD0F-53D422641F4D}" presName="node" presStyleLbl="node1" presStyleIdx="2" presStyleCnt="4" custRadScaleRad="102702" custRadScaleInc="16345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ADB2648-8BE6-476B-9886-DAE4319AD9C9}" type="pres">
      <dgm:prSet presAssocID="{225B06EF-FE8B-4020-AA83-3228B5D9DC23}" presName="parTrans" presStyleLbl="bgSibTrans2D1" presStyleIdx="3" presStyleCnt="4"/>
      <dgm:spPr/>
      <dgm:t>
        <a:bodyPr/>
        <a:lstStyle/>
        <a:p>
          <a:endParaRPr lang="fr-FR"/>
        </a:p>
      </dgm:t>
    </dgm:pt>
    <dgm:pt modelId="{06786B88-EBB2-4074-9DC8-46B0ECCC9985}" type="pres">
      <dgm:prSet presAssocID="{2E0E1F82-A851-4652-9618-2016A0EC848C}" presName="node" presStyleLbl="node1" presStyleIdx="3" presStyleCnt="4" custRadScaleRad="94592" custRadScaleInc="-39117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DFD9D86-B91E-4426-A19D-F4E596D29F92}" srcId="{710DBE3B-E9DD-4200-886A-546FA02A7D28}" destId="{01DDF794-2A67-4E93-9B77-7B0721990B1A}" srcOrd="1" destOrd="0" parTransId="{59E2216A-BC8B-4466-BC83-363E0F83EE3C}" sibTransId="{6E90FA77-208C-4D0A-A62F-8F35F44C58DC}"/>
    <dgm:cxn modelId="{59091BF9-2B37-4B31-9832-68A0B47279CF}" type="presOf" srcId="{6DB1095C-283E-4538-9E73-CB2A4E23DC02}" destId="{C9C26944-BD3C-4D6B-B016-CE5ECEB1ACD5}" srcOrd="0" destOrd="0" presId="urn:microsoft.com/office/officeart/2005/8/layout/radial4"/>
    <dgm:cxn modelId="{4F780316-2294-4244-9B85-12D0E60BBC65}" type="presOf" srcId="{59E2216A-BC8B-4466-BC83-363E0F83EE3C}" destId="{A046FB7A-10F0-463C-8CE9-E617AD6939FD}" srcOrd="0" destOrd="0" presId="urn:microsoft.com/office/officeart/2005/8/layout/radial4"/>
    <dgm:cxn modelId="{8A86BF81-2B89-491D-B58E-149CFE5C3331}" srcId="{710DBE3B-E9DD-4200-886A-546FA02A7D28}" destId="{2E0E1F82-A851-4652-9618-2016A0EC848C}" srcOrd="3" destOrd="0" parTransId="{225B06EF-FE8B-4020-AA83-3228B5D9DC23}" sibTransId="{C9A5067C-359B-4E58-9C99-04BA12EDAE75}"/>
    <dgm:cxn modelId="{3E8D1463-DC37-413C-BB99-A19F150C576E}" type="presOf" srcId="{CF0875A6-12A4-4D88-8330-9B7518EAF2B1}" destId="{A3BFC02B-7438-4594-8327-997F656B56F9}" srcOrd="0" destOrd="0" presId="urn:microsoft.com/office/officeart/2005/8/layout/radial4"/>
    <dgm:cxn modelId="{FBB6BB88-4C1C-4579-A007-66CEAD399EBF}" srcId="{710DBE3B-E9DD-4200-886A-546FA02A7D28}" destId="{CF0875A6-12A4-4D88-8330-9B7518EAF2B1}" srcOrd="0" destOrd="0" parTransId="{432D1E57-43EA-412A-9C20-B641FC72CA3D}" sibTransId="{97AC0B23-8C42-47CA-ADA8-CA97AA104770}"/>
    <dgm:cxn modelId="{46C39122-3E5A-406D-AEEA-EA9EFE157363}" srcId="{710DBE3B-E9DD-4200-886A-546FA02A7D28}" destId="{B7284FB9-1DCA-4859-BD0F-53D422641F4D}" srcOrd="2" destOrd="0" parTransId="{6DB1095C-283E-4538-9E73-CB2A4E23DC02}" sibTransId="{49012901-F041-4362-A74E-15B3E0625149}"/>
    <dgm:cxn modelId="{91EEBB86-3B80-41A9-88E8-0134957E01F7}" srcId="{E8F42541-3127-473F-B210-242DB0548E1D}" destId="{710DBE3B-E9DD-4200-886A-546FA02A7D28}" srcOrd="0" destOrd="0" parTransId="{C984EBCC-4F4D-43D7-AD5B-9C104F4BFB52}" sibTransId="{C9064714-4161-4514-8434-38D11B155EB9}"/>
    <dgm:cxn modelId="{B040B769-C5F9-4CE6-869F-365EC0A06B16}" type="presOf" srcId="{710DBE3B-E9DD-4200-886A-546FA02A7D28}" destId="{CD96CBC0-22F3-416E-8FE9-7BCABC92B5D1}" srcOrd="0" destOrd="0" presId="urn:microsoft.com/office/officeart/2005/8/layout/radial4"/>
    <dgm:cxn modelId="{8F6C9CAA-3951-4AB6-AD22-2DC2D5EB2F61}" type="presOf" srcId="{432D1E57-43EA-412A-9C20-B641FC72CA3D}" destId="{B5A70172-0493-48B6-9B19-F4EA0E05F8F5}" srcOrd="0" destOrd="0" presId="urn:microsoft.com/office/officeart/2005/8/layout/radial4"/>
    <dgm:cxn modelId="{6BD680A1-C1C0-4C35-A8F5-39FC789A617F}" type="presOf" srcId="{01DDF794-2A67-4E93-9B77-7B0721990B1A}" destId="{8B0F59DF-052A-4AEF-BBDB-400A033C10FE}" srcOrd="0" destOrd="0" presId="urn:microsoft.com/office/officeart/2005/8/layout/radial4"/>
    <dgm:cxn modelId="{852B939C-9FFD-42D8-80D1-7442333191D1}" type="presOf" srcId="{B7284FB9-1DCA-4859-BD0F-53D422641F4D}" destId="{3599560B-55BD-4275-8970-A87BC2E92EEE}" srcOrd="0" destOrd="0" presId="urn:microsoft.com/office/officeart/2005/8/layout/radial4"/>
    <dgm:cxn modelId="{C4126877-1CA2-44BF-AF49-3196453080C7}" type="presOf" srcId="{225B06EF-FE8B-4020-AA83-3228B5D9DC23}" destId="{4ADB2648-8BE6-476B-9886-DAE4319AD9C9}" srcOrd="0" destOrd="0" presId="urn:microsoft.com/office/officeart/2005/8/layout/radial4"/>
    <dgm:cxn modelId="{C5F1517B-EF60-4DB8-8C33-33D587289AB9}" type="presOf" srcId="{2E0E1F82-A851-4652-9618-2016A0EC848C}" destId="{06786B88-EBB2-4074-9DC8-46B0ECCC9985}" srcOrd="0" destOrd="0" presId="urn:microsoft.com/office/officeart/2005/8/layout/radial4"/>
    <dgm:cxn modelId="{9A00E026-76FC-4B3B-8E6E-3B1510030151}" type="presOf" srcId="{E8F42541-3127-473F-B210-242DB0548E1D}" destId="{5FBF5E0A-7C3F-4F0C-9308-BB0BC149514C}" srcOrd="0" destOrd="0" presId="urn:microsoft.com/office/officeart/2005/8/layout/radial4"/>
    <dgm:cxn modelId="{5B36F08B-B899-49E4-9EA1-2ADBA8E7CD21}" type="presParOf" srcId="{5FBF5E0A-7C3F-4F0C-9308-BB0BC149514C}" destId="{CD96CBC0-22F3-416E-8FE9-7BCABC92B5D1}" srcOrd="0" destOrd="0" presId="urn:microsoft.com/office/officeart/2005/8/layout/radial4"/>
    <dgm:cxn modelId="{C6F74824-72D2-4BE7-A018-8DAA49F115F3}" type="presParOf" srcId="{5FBF5E0A-7C3F-4F0C-9308-BB0BC149514C}" destId="{B5A70172-0493-48B6-9B19-F4EA0E05F8F5}" srcOrd="1" destOrd="0" presId="urn:microsoft.com/office/officeart/2005/8/layout/radial4"/>
    <dgm:cxn modelId="{CB268913-7A9A-4580-87B9-8CFCC01335B1}" type="presParOf" srcId="{5FBF5E0A-7C3F-4F0C-9308-BB0BC149514C}" destId="{A3BFC02B-7438-4594-8327-997F656B56F9}" srcOrd="2" destOrd="0" presId="urn:microsoft.com/office/officeart/2005/8/layout/radial4"/>
    <dgm:cxn modelId="{47D5C2AB-743A-4561-828A-42F4E144ECBA}" type="presParOf" srcId="{5FBF5E0A-7C3F-4F0C-9308-BB0BC149514C}" destId="{A046FB7A-10F0-463C-8CE9-E617AD6939FD}" srcOrd="3" destOrd="0" presId="urn:microsoft.com/office/officeart/2005/8/layout/radial4"/>
    <dgm:cxn modelId="{A5B6D652-51B7-48E4-B538-1E1146DC0517}" type="presParOf" srcId="{5FBF5E0A-7C3F-4F0C-9308-BB0BC149514C}" destId="{8B0F59DF-052A-4AEF-BBDB-400A033C10FE}" srcOrd="4" destOrd="0" presId="urn:microsoft.com/office/officeart/2005/8/layout/radial4"/>
    <dgm:cxn modelId="{50F6084A-0792-4850-9160-F8022AE5D2B2}" type="presParOf" srcId="{5FBF5E0A-7C3F-4F0C-9308-BB0BC149514C}" destId="{C9C26944-BD3C-4D6B-B016-CE5ECEB1ACD5}" srcOrd="5" destOrd="0" presId="urn:microsoft.com/office/officeart/2005/8/layout/radial4"/>
    <dgm:cxn modelId="{A71A0436-DBC7-45F2-B70C-B429A6199F12}" type="presParOf" srcId="{5FBF5E0A-7C3F-4F0C-9308-BB0BC149514C}" destId="{3599560B-55BD-4275-8970-A87BC2E92EEE}" srcOrd="6" destOrd="0" presId="urn:microsoft.com/office/officeart/2005/8/layout/radial4"/>
    <dgm:cxn modelId="{11C8C98E-7D84-4BB9-BDC8-484E6B5C377E}" type="presParOf" srcId="{5FBF5E0A-7C3F-4F0C-9308-BB0BC149514C}" destId="{4ADB2648-8BE6-476B-9886-DAE4319AD9C9}" srcOrd="7" destOrd="0" presId="urn:microsoft.com/office/officeart/2005/8/layout/radial4"/>
    <dgm:cxn modelId="{B71784B4-1CD0-46FF-9A43-8A44195579CB}" type="presParOf" srcId="{5FBF5E0A-7C3F-4F0C-9308-BB0BC149514C}" destId="{06786B88-EBB2-4074-9DC8-46B0ECCC9985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1498D5-DAB4-45AF-98E2-F19E031EAC0B}" type="doc">
      <dgm:prSet loTypeId="urn:microsoft.com/office/officeart/2005/8/layout/chevron2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B45512BD-E348-4A2E-80BE-B39DB98BC08E}">
      <dgm:prSet phldrT="[Texte]"/>
      <dgm:spPr/>
      <dgm:t>
        <a:bodyPr/>
        <a:lstStyle/>
        <a:p>
          <a:r>
            <a:rPr lang="fr-FR" dirty="0" smtClean="0"/>
            <a:t>Réalisé</a:t>
          </a:r>
          <a:endParaRPr lang="fr-FR" dirty="0"/>
        </a:p>
      </dgm:t>
    </dgm:pt>
    <dgm:pt modelId="{1CB7BF7F-82D1-48C7-9EB1-5748624C85EB}" type="parTrans" cxnId="{27ED44F3-ABF4-40C7-A702-665040D49982}">
      <dgm:prSet/>
      <dgm:spPr/>
      <dgm:t>
        <a:bodyPr/>
        <a:lstStyle/>
        <a:p>
          <a:endParaRPr lang="fr-FR"/>
        </a:p>
      </dgm:t>
    </dgm:pt>
    <dgm:pt modelId="{FD3374A7-754D-411E-B48A-192BF37B57F3}" type="sibTrans" cxnId="{27ED44F3-ABF4-40C7-A702-665040D49982}">
      <dgm:prSet/>
      <dgm:spPr/>
      <dgm:t>
        <a:bodyPr/>
        <a:lstStyle/>
        <a:p>
          <a:endParaRPr lang="fr-FR"/>
        </a:p>
      </dgm:t>
    </dgm:pt>
    <dgm:pt modelId="{B83041EB-7C07-4DAC-B850-5A9F58E16502}">
      <dgm:prSet phldrT="[Texte]"/>
      <dgm:spPr>
        <a:noFill/>
      </dgm:spPr>
      <dgm:t>
        <a:bodyPr/>
        <a:lstStyle/>
        <a:p>
          <a:r>
            <a:rPr lang="fr-FR" dirty="0" smtClean="0">
              <a:solidFill>
                <a:srgbClr val="FFFF00"/>
              </a:solidFill>
            </a:rPr>
            <a:t>Structure mécanique</a:t>
          </a:r>
          <a:endParaRPr lang="fr-FR" dirty="0">
            <a:solidFill>
              <a:srgbClr val="FFFF00"/>
            </a:solidFill>
          </a:endParaRPr>
        </a:p>
      </dgm:t>
    </dgm:pt>
    <dgm:pt modelId="{121964D0-2CDB-437C-A7D0-F37B4B9CAAA7}" type="parTrans" cxnId="{402DD310-402C-4E54-A436-1BBF2828C0B7}">
      <dgm:prSet/>
      <dgm:spPr/>
      <dgm:t>
        <a:bodyPr/>
        <a:lstStyle/>
        <a:p>
          <a:endParaRPr lang="fr-FR"/>
        </a:p>
      </dgm:t>
    </dgm:pt>
    <dgm:pt modelId="{B24085A5-81F7-4460-B762-C300C9EF5834}" type="sibTrans" cxnId="{402DD310-402C-4E54-A436-1BBF2828C0B7}">
      <dgm:prSet/>
      <dgm:spPr/>
      <dgm:t>
        <a:bodyPr/>
        <a:lstStyle/>
        <a:p>
          <a:endParaRPr lang="fr-FR"/>
        </a:p>
      </dgm:t>
    </dgm:pt>
    <dgm:pt modelId="{296AFEA1-D007-4782-831B-47279F3DDCDD}">
      <dgm:prSet phldrT="[Texte]"/>
      <dgm:spPr>
        <a:noFill/>
      </dgm:spPr>
      <dgm:t>
        <a:bodyPr/>
        <a:lstStyle/>
        <a:p>
          <a:r>
            <a:rPr lang="fr-FR" dirty="0" smtClean="0">
              <a:solidFill>
                <a:srgbClr val="FFFF00"/>
              </a:solidFill>
            </a:rPr>
            <a:t>Achat électronique</a:t>
          </a:r>
          <a:endParaRPr lang="fr-FR" dirty="0">
            <a:solidFill>
              <a:srgbClr val="FFFF00"/>
            </a:solidFill>
          </a:endParaRPr>
        </a:p>
      </dgm:t>
    </dgm:pt>
    <dgm:pt modelId="{5B68C62A-3FFA-49A5-8082-8BB0C816E787}" type="parTrans" cxnId="{82C78823-9EFB-43D7-88A6-83FBB75B1CDA}">
      <dgm:prSet/>
      <dgm:spPr/>
      <dgm:t>
        <a:bodyPr/>
        <a:lstStyle/>
        <a:p>
          <a:endParaRPr lang="fr-FR"/>
        </a:p>
      </dgm:t>
    </dgm:pt>
    <dgm:pt modelId="{7A8CB780-075D-4A91-B37E-A3175DC11238}" type="sibTrans" cxnId="{82C78823-9EFB-43D7-88A6-83FBB75B1CDA}">
      <dgm:prSet/>
      <dgm:spPr/>
      <dgm:t>
        <a:bodyPr/>
        <a:lstStyle/>
        <a:p>
          <a:endParaRPr lang="fr-FR"/>
        </a:p>
      </dgm:t>
    </dgm:pt>
    <dgm:pt modelId="{E3486C1C-FBF2-4786-9C56-5BAB23747B52}">
      <dgm:prSet phldrT="[Texte]"/>
      <dgm:spPr/>
      <dgm:t>
        <a:bodyPr/>
        <a:lstStyle/>
        <a:p>
          <a:r>
            <a:rPr lang="fr-FR" dirty="0" smtClean="0"/>
            <a:t>En cours</a:t>
          </a:r>
          <a:endParaRPr lang="fr-FR" dirty="0"/>
        </a:p>
      </dgm:t>
    </dgm:pt>
    <dgm:pt modelId="{5F1E5639-0380-4BD9-8BDD-65D36F6E971C}" type="parTrans" cxnId="{864584D2-2256-46D5-AD40-65243D905243}">
      <dgm:prSet/>
      <dgm:spPr/>
      <dgm:t>
        <a:bodyPr/>
        <a:lstStyle/>
        <a:p>
          <a:endParaRPr lang="fr-FR"/>
        </a:p>
      </dgm:t>
    </dgm:pt>
    <dgm:pt modelId="{FF0B2B40-985A-4E8C-89A8-8AA955A981FE}" type="sibTrans" cxnId="{864584D2-2256-46D5-AD40-65243D905243}">
      <dgm:prSet/>
      <dgm:spPr/>
      <dgm:t>
        <a:bodyPr/>
        <a:lstStyle/>
        <a:p>
          <a:endParaRPr lang="fr-FR"/>
        </a:p>
      </dgm:t>
    </dgm:pt>
    <dgm:pt modelId="{02DE8E6C-3E99-4233-B7DA-C0667D6C3228}">
      <dgm:prSet phldrT="[Texte]"/>
      <dgm:spPr>
        <a:noFill/>
      </dgm:spPr>
      <dgm:t>
        <a:bodyPr/>
        <a:lstStyle/>
        <a:p>
          <a:r>
            <a:rPr lang="fr-FR" dirty="0" smtClean="0">
              <a:solidFill>
                <a:srgbClr val="92D050"/>
              </a:solidFill>
            </a:rPr>
            <a:t>Mise en place du circuit électronique</a:t>
          </a:r>
          <a:endParaRPr lang="fr-FR" dirty="0">
            <a:solidFill>
              <a:srgbClr val="92D050"/>
            </a:solidFill>
          </a:endParaRPr>
        </a:p>
      </dgm:t>
    </dgm:pt>
    <dgm:pt modelId="{562F6674-0BAC-4EFB-9C24-FC9383356A81}" type="parTrans" cxnId="{5EA8D7F0-C5E7-4746-8CE1-3DDA33015E48}">
      <dgm:prSet/>
      <dgm:spPr/>
      <dgm:t>
        <a:bodyPr/>
        <a:lstStyle/>
        <a:p>
          <a:endParaRPr lang="fr-FR"/>
        </a:p>
      </dgm:t>
    </dgm:pt>
    <dgm:pt modelId="{01813E98-1C63-4E75-B443-933E5786BCD8}" type="sibTrans" cxnId="{5EA8D7F0-C5E7-4746-8CE1-3DDA33015E48}">
      <dgm:prSet/>
      <dgm:spPr/>
      <dgm:t>
        <a:bodyPr/>
        <a:lstStyle/>
        <a:p>
          <a:endParaRPr lang="fr-FR"/>
        </a:p>
      </dgm:t>
    </dgm:pt>
    <dgm:pt modelId="{EB0BCA92-45C3-4AFD-8B5C-4E7E0EC24F8B}">
      <dgm:prSet phldrT="[Texte]"/>
      <dgm:spPr>
        <a:noFill/>
      </dgm:spPr>
      <dgm:t>
        <a:bodyPr/>
        <a:lstStyle/>
        <a:p>
          <a:r>
            <a:rPr lang="fr-FR" dirty="0" smtClean="0">
              <a:solidFill>
                <a:srgbClr val="92D050"/>
              </a:solidFill>
            </a:rPr>
            <a:t>Etude du montage optique</a:t>
          </a:r>
          <a:endParaRPr lang="fr-FR" dirty="0">
            <a:solidFill>
              <a:srgbClr val="92D050"/>
            </a:solidFill>
          </a:endParaRPr>
        </a:p>
      </dgm:t>
    </dgm:pt>
    <dgm:pt modelId="{65D5F6E1-92A3-44B2-A139-6F5BBA08DF46}" type="parTrans" cxnId="{D8F36AB3-8892-46DB-85A3-B168C6E2762E}">
      <dgm:prSet/>
      <dgm:spPr/>
      <dgm:t>
        <a:bodyPr/>
        <a:lstStyle/>
        <a:p>
          <a:endParaRPr lang="fr-FR"/>
        </a:p>
      </dgm:t>
    </dgm:pt>
    <dgm:pt modelId="{4EABE983-2BD3-4C5F-8BA4-0C74CFE1CD72}" type="sibTrans" cxnId="{D8F36AB3-8892-46DB-85A3-B168C6E2762E}">
      <dgm:prSet/>
      <dgm:spPr/>
      <dgm:t>
        <a:bodyPr/>
        <a:lstStyle/>
        <a:p>
          <a:endParaRPr lang="fr-FR"/>
        </a:p>
      </dgm:t>
    </dgm:pt>
    <dgm:pt modelId="{92704BA9-9DEF-45B3-8076-2495DB6823D7}">
      <dgm:prSet phldrT="[Texte]"/>
      <dgm:spPr/>
      <dgm:t>
        <a:bodyPr/>
        <a:lstStyle/>
        <a:p>
          <a:r>
            <a:rPr lang="fr-FR" dirty="0" smtClean="0"/>
            <a:t>A venir</a:t>
          </a:r>
          <a:endParaRPr lang="fr-FR" dirty="0"/>
        </a:p>
      </dgm:t>
    </dgm:pt>
    <dgm:pt modelId="{2CFE4932-74E6-4410-B521-AA4056A9269E}" type="parTrans" cxnId="{9851A0FE-9331-4A79-A05B-CD633E94328F}">
      <dgm:prSet/>
      <dgm:spPr/>
      <dgm:t>
        <a:bodyPr/>
        <a:lstStyle/>
        <a:p>
          <a:endParaRPr lang="fr-FR"/>
        </a:p>
      </dgm:t>
    </dgm:pt>
    <dgm:pt modelId="{7CC5D6BD-C084-4578-989C-06342E96B3EC}" type="sibTrans" cxnId="{9851A0FE-9331-4A79-A05B-CD633E94328F}">
      <dgm:prSet/>
      <dgm:spPr/>
      <dgm:t>
        <a:bodyPr/>
        <a:lstStyle/>
        <a:p>
          <a:endParaRPr lang="fr-FR"/>
        </a:p>
      </dgm:t>
    </dgm:pt>
    <dgm:pt modelId="{B14D6E33-E6F6-41D7-B7C8-C2FE0DDF1925}">
      <dgm:prSet phldrT="[Texte]"/>
      <dgm:spPr>
        <a:noFill/>
      </dgm:spPr>
      <dgm:t>
        <a:bodyPr/>
        <a:lstStyle/>
        <a:p>
          <a:r>
            <a:rPr lang="fr-FR" dirty="0" smtClean="0">
              <a:solidFill>
                <a:srgbClr val="A66BD3"/>
              </a:solidFill>
            </a:rPr>
            <a:t>Développement logiciel </a:t>
          </a:r>
          <a:endParaRPr lang="fr-FR" dirty="0">
            <a:solidFill>
              <a:srgbClr val="A66BD3"/>
            </a:solidFill>
          </a:endParaRPr>
        </a:p>
      </dgm:t>
    </dgm:pt>
    <dgm:pt modelId="{2B5ABF09-4DC7-486A-84FE-A1224F303B0F}" type="parTrans" cxnId="{D761C319-5F5E-4D81-84AB-6C78188346BB}">
      <dgm:prSet/>
      <dgm:spPr/>
      <dgm:t>
        <a:bodyPr/>
        <a:lstStyle/>
        <a:p>
          <a:endParaRPr lang="fr-FR"/>
        </a:p>
      </dgm:t>
    </dgm:pt>
    <dgm:pt modelId="{1616D151-F16B-4A67-8042-0DDB9DAEE891}" type="sibTrans" cxnId="{D761C319-5F5E-4D81-84AB-6C78188346BB}">
      <dgm:prSet/>
      <dgm:spPr/>
      <dgm:t>
        <a:bodyPr/>
        <a:lstStyle/>
        <a:p>
          <a:endParaRPr lang="fr-FR"/>
        </a:p>
      </dgm:t>
    </dgm:pt>
    <dgm:pt modelId="{1B68E0EE-5868-4D5D-A9C2-2A810B39EFC0}">
      <dgm:prSet phldrT="[Texte]"/>
      <dgm:spPr>
        <a:noFill/>
      </dgm:spPr>
      <dgm:t>
        <a:bodyPr/>
        <a:lstStyle/>
        <a:p>
          <a:r>
            <a:rPr lang="fr-FR" dirty="0" smtClean="0">
              <a:solidFill>
                <a:srgbClr val="A66BD3"/>
              </a:solidFill>
            </a:rPr>
            <a:t>Intégration du système</a:t>
          </a:r>
          <a:endParaRPr lang="fr-FR" dirty="0">
            <a:solidFill>
              <a:srgbClr val="A66BD3"/>
            </a:solidFill>
          </a:endParaRPr>
        </a:p>
      </dgm:t>
    </dgm:pt>
    <dgm:pt modelId="{40CCADBD-6A90-4ACA-8BBF-3055EB2BBCAC}" type="parTrans" cxnId="{7B76A9B9-E379-4BA2-BF1F-4FC419BCBAB9}">
      <dgm:prSet/>
      <dgm:spPr/>
      <dgm:t>
        <a:bodyPr/>
        <a:lstStyle/>
        <a:p>
          <a:endParaRPr lang="fr-FR"/>
        </a:p>
      </dgm:t>
    </dgm:pt>
    <dgm:pt modelId="{8894E959-2900-4537-9AD8-D71906B3258E}" type="sibTrans" cxnId="{7B76A9B9-E379-4BA2-BF1F-4FC419BCBAB9}">
      <dgm:prSet/>
      <dgm:spPr/>
      <dgm:t>
        <a:bodyPr/>
        <a:lstStyle/>
        <a:p>
          <a:endParaRPr lang="fr-FR"/>
        </a:p>
      </dgm:t>
    </dgm:pt>
    <dgm:pt modelId="{765E007D-B656-4F47-9D65-DF55D2F477B5}">
      <dgm:prSet phldrT="[Texte]"/>
      <dgm:spPr>
        <a:noFill/>
      </dgm:spPr>
      <dgm:t>
        <a:bodyPr/>
        <a:lstStyle/>
        <a:p>
          <a:r>
            <a:rPr lang="fr-FR" dirty="0" smtClean="0">
              <a:solidFill>
                <a:srgbClr val="FFFF00"/>
              </a:solidFill>
            </a:rPr>
            <a:t>Test capteurs</a:t>
          </a:r>
          <a:endParaRPr lang="fr-FR" dirty="0">
            <a:solidFill>
              <a:srgbClr val="FFFF00"/>
            </a:solidFill>
          </a:endParaRPr>
        </a:p>
      </dgm:t>
    </dgm:pt>
    <dgm:pt modelId="{C0E69C9B-4FE1-46CD-A760-FE160F118933}" type="parTrans" cxnId="{E224DD6C-876A-4A8B-AC50-8679FD1D4639}">
      <dgm:prSet/>
      <dgm:spPr/>
      <dgm:t>
        <a:bodyPr/>
        <a:lstStyle/>
        <a:p>
          <a:endParaRPr lang="fr-FR"/>
        </a:p>
      </dgm:t>
    </dgm:pt>
    <dgm:pt modelId="{F4BF3242-3F5D-49F4-A62B-8E123BAF8BDF}" type="sibTrans" cxnId="{E224DD6C-876A-4A8B-AC50-8679FD1D4639}">
      <dgm:prSet/>
      <dgm:spPr/>
      <dgm:t>
        <a:bodyPr/>
        <a:lstStyle/>
        <a:p>
          <a:endParaRPr lang="fr-FR"/>
        </a:p>
      </dgm:t>
    </dgm:pt>
    <dgm:pt modelId="{7C9EE802-CCEF-495F-BFF7-8EF5F8C4C30D}" type="pres">
      <dgm:prSet presAssocID="{C81498D5-DAB4-45AF-98E2-F19E031EAC0B}" presName="linearFlow" presStyleCnt="0">
        <dgm:presLayoutVars>
          <dgm:dir/>
          <dgm:animLvl val="lvl"/>
          <dgm:resizeHandles val="exact"/>
        </dgm:presLayoutVars>
      </dgm:prSet>
      <dgm:spPr/>
    </dgm:pt>
    <dgm:pt modelId="{E9A80EA8-D20A-4391-BB8C-642D8535F8AB}" type="pres">
      <dgm:prSet presAssocID="{B45512BD-E348-4A2E-80BE-B39DB98BC08E}" presName="composite" presStyleCnt="0"/>
      <dgm:spPr/>
    </dgm:pt>
    <dgm:pt modelId="{25CC2700-408A-4F3C-BA35-3B7FCA222DDE}" type="pres">
      <dgm:prSet presAssocID="{B45512BD-E348-4A2E-80BE-B39DB98BC08E}" presName="parentText" presStyleLbl="alignNode1" presStyleIdx="0" presStyleCnt="3" custScaleX="98606">
        <dgm:presLayoutVars>
          <dgm:chMax val="1"/>
          <dgm:bulletEnabled val="1"/>
        </dgm:presLayoutVars>
      </dgm:prSet>
      <dgm:spPr/>
    </dgm:pt>
    <dgm:pt modelId="{FF7F89C4-16B1-4028-B0CC-314982FABF59}" type="pres">
      <dgm:prSet presAssocID="{B45512BD-E348-4A2E-80BE-B39DB98BC08E}" presName="descendantText" presStyleLbl="alignAcc1" presStyleIdx="0" presStyleCnt="3" custLinFactNeighborX="1096" custLinFactNeighborY="-12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C9D084F-8214-4491-AFEB-A7AAEA70178C}" type="pres">
      <dgm:prSet presAssocID="{FD3374A7-754D-411E-B48A-192BF37B57F3}" presName="sp" presStyleCnt="0"/>
      <dgm:spPr/>
    </dgm:pt>
    <dgm:pt modelId="{B70E5EB8-4CD8-4DF0-BA59-AE3726340981}" type="pres">
      <dgm:prSet presAssocID="{E3486C1C-FBF2-4786-9C56-5BAB23747B52}" presName="composite" presStyleCnt="0"/>
      <dgm:spPr/>
    </dgm:pt>
    <dgm:pt modelId="{5012CE86-158E-497E-BFB6-06100E01BAE4}" type="pres">
      <dgm:prSet presAssocID="{E3486C1C-FBF2-4786-9C56-5BAB23747B52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4B8CB7D9-274E-48CD-A6D3-82FEDC0A0984}" type="pres">
      <dgm:prSet presAssocID="{E3486C1C-FBF2-4786-9C56-5BAB23747B5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96CB650-BE63-4437-B368-33B86A2CE432}" type="pres">
      <dgm:prSet presAssocID="{FF0B2B40-985A-4E8C-89A8-8AA955A981FE}" presName="sp" presStyleCnt="0"/>
      <dgm:spPr/>
    </dgm:pt>
    <dgm:pt modelId="{EEA3CE93-F227-4543-986A-C93EF77ACBDC}" type="pres">
      <dgm:prSet presAssocID="{92704BA9-9DEF-45B3-8076-2495DB6823D7}" presName="composite" presStyleCnt="0"/>
      <dgm:spPr/>
    </dgm:pt>
    <dgm:pt modelId="{635096E4-2ED8-4220-A0B0-AF5A55E6F7FD}" type="pres">
      <dgm:prSet presAssocID="{92704BA9-9DEF-45B3-8076-2495DB6823D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D859371-E5B1-488E-B7F9-03F6995A091E}" type="pres">
      <dgm:prSet presAssocID="{92704BA9-9DEF-45B3-8076-2495DB6823D7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7BD53B04-17F0-4977-963A-655631E86A00}" type="presOf" srcId="{765E007D-B656-4F47-9D65-DF55D2F477B5}" destId="{FF7F89C4-16B1-4028-B0CC-314982FABF59}" srcOrd="0" destOrd="2" presId="urn:microsoft.com/office/officeart/2005/8/layout/chevron2"/>
    <dgm:cxn modelId="{CC6E7C26-7765-4254-BCBA-291391095105}" type="presOf" srcId="{B83041EB-7C07-4DAC-B850-5A9F58E16502}" destId="{FF7F89C4-16B1-4028-B0CC-314982FABF59}" srcOrd="0" destOrd="0" presId="urn:microsoft.com/office/officeart/2005/8/layout/chevron2"/>
    <dgm:cxn modelId="{9851A0FE-9331-4A79-A05B-CD633E94328F}" srcId="{C81498D5-DAB4-45AF-98E2-F19E031EAC0B}" destId="{92704BA9-9DEF-45B3-8076-2495DB6823D7}" srcOrd="2" destOrd="0" parTransId="{2CFE4932-74E6-4410-B521-AA4056A9269E}" sibTransId="{7CC5D6BD-C084-4578-989C-06342E96B3EC}"/>
    <dgm:cxn modelId="{82C78823-9EFB-43D7-88A6-83FBB75B1CDA}" srcId="{B45512BD-E348-4A2E-80BE-B39DB98BC08E}" destId="{296AFEA1-D007-4782-831B-47279F3DDCDD}" srcOrd="1" destOrd="0" parTransId="{5B68C62A-3FFA-49A5-8082-8BB0C816E787}" sibTransId="{7A8CB780-075D-4A91-B37E-A3175DC11238}"/>
    <dgm:cxn modelId="{4AE3C873-A4A5-4A26-A90B-7E2376041B6D}" type="presOf" srcId="{296AFEA1-D007-4782-831B-47279F3DDCDD}" destId="{FF7F89C4-16B1-4028-B0CC-314982FABF59}" srcOrd="0" destOrd="1" presId="urn:microsoft.com/office/officeart/2005/8/layout/chevron2"/>
    <dgm:cxn modelId="{E71F8F67-E6D5-4119-9423-9CD87133B591}" type="presOf" srcId="{EB0BCA92-45C3-4AFD-8B5C-4E7E0EC24F8B}" destId="{4B8CB7D9-274E-48CD-A6D3-82FEDC0A0984}" srcOrd="0" destOrd="1" presId="urn:microsoft.com/office/officeart/2005/8/layout/chevron2"/>
    <dgm:cxn modelId="{D8F36AB3-8892-46DB-85A3-B168C6E2762E}" srcId="{E3486C1C-FBF2-4786-9C56-5BAB23747B52}" destId="{EB0BCA92-45C3-4AFD-8B5C-4E7E0EC24F8B}" srcOrd="1" destOrd="0" parTransId="{65D5F6E1-92A3-44B2-A139-6F5BBA08DF46}" sibTransId="{4EABE983-2BD3-4C5F-8BA4-0C74CFE1CD72}"/>
    <dgm:cxn modelId="{D95F36C0-73D2-41B1-A12D-EC6FF3BEBB83}" type="presOf" srcId="{B45512BD-E348-4A2E-80BE-B39DB98BC08E}" destId="{25CC2700-408A-4F3C-BA35-3B7FCA222DDE}" srcOrd="0" destOrd="0" presId="urn:microsoft.com/office/officeart/2005/8/layout/chevron2"/>
    <dgm:cxn modelId="{14CC3B71-7D84-428F-8FF5-B3CB9B12C843}" type="presOf" srcId="{E3486C1C-FBF2-4786-9C56-5BAB23747B52}" destId="{5012CE86-158E-497E-BFB6-06100E01BAE4}" srcOrd="0" destOrd="0" presId="urn:microsoft.com/office/officeart/2005/8/layout/chevron2"/>
    <dgm:cxn modelId="{7B76A9B9-E379-4BA2-BF1F-4FC419BCBAB9}" srcId="{92704BA9-9DEF-45B3-8076-2495DB6823D7}" destId="{1B68E0EE-5868-4D5D-A9C2-2A810B39EFC0}" srcOrd="1" destOrd="0" parTransId="{40CCADBD-6A90-4ACA-8BBF-3055EB2BBCAC}" sibTransId="{8894E959-2900-4537-9AD8-D71906B3258E}"/>
    <dgm:cxn modelId="{E224DD6C-876A-4A8B-AC50-8679FD1D4639}" srcId="{B45512BD-E348-4A2E-80BE-B39DB98BC08E}" destId="{765E007D-B656-4F47-9D65-DF55D2F477B5}" srcOrd="2" destOrd="0" parTransId="{C0E69C9B-4FE1-46CD-A760-FE160F118933}" sibTransId="{F4BF3242-3F5D-49F4-A62B-8E123BAF8BDF}"/>
    <dgm:cxn modelId="{7E6B699C-DD4B-4720-8D38-A717DD4ACB18}" type="presOf" srcId="{1B68E0EE-5868-4D5D-A9C2-2A810B39EFC0}" destId="{1D859371-E5B1-488E-B7F9-03F6995A091E}" srcOrd="0" destOrd="1" presId="urn:microsoft.com/office/officeart/2005/8/layout/chevron2"/>
    <dgm:cxn modelId="{402DD310-402C-4E54-A436-1BBF2828C0B7}" srcId="{B45512BD-E348-4A2E-80BE-B39DB98BC08E}" destId="{B83041EB-7C07-4DAC-B850-5A9F58E16502}" srcOrd="0" destOrd="0" parTransId="{121964D0-2CDB-437C-A7D0-F37B4B9CAAA7}" sibTransId="{B24085A5-81F7-4460-B762-C300C9EF5834}"/>
    <dgm:cxn modelId="{A3654216-2156-4B1B-AD7E-B3DDEC85BDCB}" type="presOf" srcId="{92704BA9-9DEF-45B3-8076-2495DB6823D7}" destId="{635096E4-2ED8-4220-A0B0-AF5A55E6F7FD}" srcOrd="0" destOrd="0" presId="urn:microsoft.com/office/officeart/2005/8/layout/chevron2"/>
    <dgm:cxn modelId="{D761C319-5F5E-4D81-84AB-6C78188346BB}" srcId="{92704BA9-9DEF-45B3-8076-2495DB6823D7}" destId="{B14D6E33-E6F6-41D7-B7C8-C2FE0DDF1925}" srcOrd="0" destOrd="0" parTransId="{2B5ABF09-4DC7-486A-84FE-A1224F303B0F}" sibTransId="{1616D151-F16B-4A67-8042-0DDB9DAEE891}"/>
    <dgm:cxn modelId="{9D1CB0D5-6F0C-4D2C-A41F-D02860420C1F}" type="presOf" srcId="{C81498D5-DAB4-45AF-98E2-F19E031EAC0B}" destId="{7C9EE802-CCEF-495F-BFF7-8EF5F8C4C30D}" srcOrd="0" destOrd="0" presId="urn:microsoft.com/office/officeart/2005/8/layout/chevron2"/>
    <dgm:cxn modelId="{5EA8D7F0-C5E7-4746-8CE1-3DDA33015E48}" srcId="{E3486C1C-FBF2-4786-9C56-5BAB23747B52}" destId="{02DE8E6C-3E99-4233-B7DA-C0667D6C3228}" srcOrd="0" destOrd="0" parTransId="{562F6674-0BAC-4EFB-9C24-FC9383356A81}" sibTransId="{01813E98-1C63-4E75-B443-933E5786BCD8}"/>
    <dgm:cxn modelId="{27ED44F3-ABF4-40C7-A702-665040D49982}" srcId="{C81498D5-DAB4-45AF-98E2-F19E031EAC0B}" destId="{B45512BD-E348-4A2E-80BE-B39DB98BC08E}" srcOrd="0" destOrd="0" parTransId="{1CB7BF7F-82D1-48C7-9EB1-5748624C85EB}" sibTransId="{FD3374A7-754D-411E-B48A-192BF37B57F3}"/>
    <dgm:cxn modelId="{C70E4985-1BDD-41BC-8FFA-F0F6C5C91410}" type="presOf" srcId="{B14D6E33-E6F6-41D7-B7C8-C2FE0DDF1925}" destId="{1D859371-E5B1-488E-B7F9-03F6995A091E}" srcOrd="0" destOrd="0" presId="urn:microsoft.com/office/officeart/2005/8/layout/chevron2"/>
    <dgm:cxn modelId="{92743836-2B06-4162-9975-89816636301B}" type="presOf" srcId="{02DE8E6C-3E99-4233-B7DA-C0667D6C3228}" destId="{4B8CB7D9-274E-48CD-A6D3-82FEDC0A0984}" srcOrd="0" destOrd="0" presId="urn:microsoft.com/office/officeart/2005/8/layout/chevron2"/>
    <dgm:cxn modelId="{864584D2-2256-46D5-AD40-65243D905243}" srcId="{C81498D5-DAB4-45AF-98E2-F19E031EAC0B}" destId="{E3486C1C-FBF2-4786-9C56-5BAB23747B52}" srcOrd="1" destOrd="0" parTransId="{5F1E5639-0380-4BD9-8BDD-65D36F6E971C}" sibTransId="{FF0B2B40-985A-4E8C-89A8-8AA955A981FE}"/>
    <dgm:cxn modelId="{83593ACD-9A1D-4F30-8019-64BD8CF457C8}" type="presParOf" srcId="{7C9EE802-CCEF-495F-BFF7-8EF5F8C4C30D}" destId="{E9A80EA8-D20A-4391-BB8C-642D8535F8AB}" srcOrd="0" destOrd="0" presId="urn:microsoft.com/office/officeart/2005/8/layout/chevron2"/>
    <dgm:cxn modelId="{6E6F30D8-6030-4731-B330-A06AB3A8B1BD}" type="presParOf" srcId="{E9A80EA8-D20A-4391-BB8C-642D8535F8AB}" destId="{25CC2700-408A-4F3C-BA35-3B7FCA222DDE}" srcOrd="0" destOrd="0" presId="urn:microsoft.com/office/officeart/2005/8/layout/chevron2"/>
    <dgm:cxn modelId="{65805B80-61AE-4358-A0F3-EE134362F973}" type="presParOf" srcId="{E9A80EA8-D20A-4391-BB8C-642D8535F8AB}" destId="{FF7F89C4-16B1-4028-B0CC-314982FABF59}" srcOrd="1" destOrd="0" presId="urn:microsoft.com/office/officeart/2005/8/layout/chevron2"/>
    <dgm:cxn modelId="{E66E944A-F1B3-4743-AB2D-38C8D14455AF}" type="presParOf" srcId="{7C9EE802-CCEF-495F-BFF7-8EF5F8C4C30D}" destId="{AC9D084F-8214-4491-AFEB-A7AAEA70178C}" srcOrd="1" destOrd="0" presId="urn:microsoft.com/office/officeart/2005/8/layout/chevron2"/>
    <dgm:cxn modelId="{3A648F0E-1BFF-4903-A863-0CF54D4EC93D}" type="presParOf" srcId="{7C9EE802-CCEF-495F-BFF7-8EF5F8C4C30D}" destId="{B70E5EB8-4CD8-4DF0-BA59-AE3726340981}" srcOrd="2" destOrd="0" presId="urn:microsoft.com/office/officeart/2005/8/layout/chevron2"/>
    <dgm:cxn modelId="{F6E75BF9-9AF7-4460-AD73-4E902619376F}" type="presParOf" srcId="{B70E5EB8-4CD8-4DF0-BA59-AE3726340981}" destId="{5012CE86-158E-497E-BFB6-06100E01BAE4}" srcOrd="0" destOrd="0" presId="urn:microsoft.com/office/officeart/2005/8/layout/chevron2"/>
    <dgm:cxn modelId="{2F66B47A-E17E-43DC-AD62-2EF9C508EFFD}" type="presParOf" srcId="{B70E5EB8-4CD8-4DF0-BA59-AE3726340981}" destId="{4B8CB7D9-274E-48CD-A6D3-82FEDC0A0984}" srcOrd="1" destOrd="0" presId="urn:microsoft.com/office/officeart/2005/8/layout/chevron2"/>
    <dgm:cxn modelId="{1A843A8B-2E63-4F15-A0CC-B5A8AB5000EA}" type="presParOf" srcId="{7C9EE802-CCEF-495F-BFF7-8EF5F8C4C30D}" destId="{D96CB650-BE63-4437-B368-33B86A2CE432}" srcOrd="3" destOrd="0" presId="urn:microsoft.com/office/officeart/2005/8/layout/chevron2"/>
    <dgm:cxn modelId="{693C2F09-859A-4879-A72A-5D605C199787}" type="presParOf" srcId="{7C9EE802-CCEF-495F-BFF7-8EF5F8C4C30D}" destId="{EEA3CE93-F227-4543-986A-C93EF77ACBDC}" srcOrd="4" destOrd="0" presId="urn:microsoft.com/office/officeart/2005/8/layout/chevron2"/>
    <dgm:cxn modelId="{1E607E13-5654-4625-958D-F3BCBEB4A99B}" type="presParOf" srcId="{EEA3CE93-F227-4543-986A-C93EF77ACBDC}" destId="{635096E4-2ED8-4220-A0B0-AF5A55E6F7FD}" srcOrd="0" destOrd="0" presId="urn:microsoft.com/office/officeart/2005/8/layout/chevron2"/>
    <dgm:cxn modelId="{9AD202A5-09C3-4879-951B-CCE93A83B707}" type="presParOf" srcId="{EEA3CE93-F227-4543-986A-C93EF77ACBDC}" destId="{1D859371-E5B1-488E-B7F9-03F6995A091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D96CBC0-22F3-416E-8FE9-7BCABC92B5D1}">
      <dsp:nvSpPr>
        <dsp:cNvPr id="0" name=""/>
        <dsp:cNvSpPr/>
      </dsp:nvSpPr>
      <dsp:spPr>
        <a:xfrm>
          <a:off x="2309767" y="1700359"/>
          <a:ext cx="1793808" cy="1793808"/>
        </a:xfrm>
        <a:prstGeom prst="ellipse">
          <a:avLst/>
        </a:prstGeom>
        <a:solidFill>
          <a:srgbClr val="C0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Cœur Numérique</a:t>
          </a:r>
          <a:endParaRPr lang="fr-FR" sz="2000" kern="1200" dirty="0"/>
        </a:p>
      </dsp:txBody>
      <dsp:txXfrm>
        <a:off x="2309767" y="1700359"/>
        <a:ext cx="1793808" cy="1793808"/>
      </dsp:txXfrm>
    </dsp:sp>
    <dsp:sp modelId="{B5A70172-0493-48B6-9B19-F4EA0E05F8F5}">
      <dsp:nvSpPr>
        <dsp:cNvPr id="0" name=""/>
        <dsp:cNvSpPr/>
      </dsp:nvSpPr>
      <dsp:spPr>
        <a:xfrm rot="19376615">
          <a:off x="3812920" y="1289960"/>
          <a:ext cx="2008353" cy="182546"/>
        </a:xfrm>
        <a:prstGeom prst="leftArrow">
          <a:avLst>
            <a:gd name="adj1" fmla="val 60000"/>
            <a:gd name="adj2" fmla="val 50000"/>
          </a:avLst>
        </a:prstGeom>
        <a:solidFill>
          <a:srgbClr val="0DD70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BFC02B-7438-4594-8327-997F656B56F9}">
      <dsp:nvSpPr>
        <dsp:cNvPr id="0" name=""/>
        <dsp:cNvSpPr/>
      </dsp:nvSpPr>
      <dsp:spPr>
        <a:xfrm>
          <a:off x="5013774" y="381033"/>
          <a:ext cx="1209395" cy="790165"/>
        </a:xfrm>
        <a:prstGeom prst="roundRect">
          <a:avLst>
            <a:gd name="adj" fmla="val 10000"/>
          </a:avLst>
        </a:prstGeom>
        <a:solidFill>
          <a:srgbClr val="0DD70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Photodiode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Accéléromètre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Démarrage</a:t>
          </a:r>
          <a:endParaRPr lang="fr-FR" sz="1100" kern="1200" dirty="0"/>
        </a:p>
      </dsp:txBody>
      <dsp:txXfrm>
        <a:off x="5013774" y="381033"/>
        <a:ext cx="1209395" cy="790165"/>
      </dsp:txXfrm>
    </dsp:sp>
    <dsp:sp modelId="{A046FB7A-10F0-463C-8CE9-E617AD6939FD}">
      <dsp:nvSpPr>
        <dsp:cNvPr id="0" name=""/>
        <dsp:cNvSpPr/>
      </dsp:nvSpPr>
      <dsp:spPr>
        <a:xfrm rot="13322410">
          <a:off x="968651" y="1095323"/>
          <a:ext cx="1724452" cy="51123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0F59DF-052A-4AEF-BBDB-400A033C10FE}">
      <dsp:nvSpPr>
        <dsp:cNvPr id="0" name=""/>
        <dsp:cNvSpPr/>
      </dsp:nvSpPr>
      <dsp:spPr>
        <a:xfrm>
          <a:off x="333256" y="93012"/>
          <a:ext cx="1704117" cy="1363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i="1" kern="1200" dirty="0" smtClean="0"/>
            <a:t>Capteurs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Hygrométrie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Pression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Température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Accéléromètre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100" kern="1200" dirty="0"/>
        </a:p>
      </dsp:txBody>
      <dsp:txXfrm>
        <a:off x="333256" y="93012"/>
        <a:ext cx="1704117" cy="1363294"/>
      </dsp:txXfrm>
    </dsp:sp>
    <dsp:sp modelId="{C9C26944-BD3C-4D6B-B016-CE5ECEB1ACD5}">
      <dsp:nvSpPr>
        <dsp:cNvPr id="0" name=""/>
        <dsp:cNvSpPr/>
      </dsp:nvSpPr>
      <dsp:spPr>
        <a:xfrm rot="1290167">
          <a:off x="4050409" y="3063484"/>
          <a:ext cx="1818349" cy="51123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99560B-55BD-4275-8970-A87BC2E92EEE}">
      <dsp:nvSpPr>
        <dsp:cNvPr id="0" name=""/>
        <dsp:cNvSpPr/>
      </dsp:nvSpPr>
      <dsp:spPr>
        <a:xfrm>
          <a:off x="4939616" y="3045336"/>
          <a:ext cx="1704117" cy="1363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i="1" kern="1200" dirty="0" smtClean="0"/>
            <a:t>Transmission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0" i="0" kern="1200" dirty="0" err="1" smtClean="0"/>
            <a:t>Transceiver</a:t>
          </a:r>
          <a:r>
            <a:rPr lang="fr-FR" sz="1100" b="0" i="0" kern="1200" dirty="0" smtClean="0"/>
            <a:t> XBEE</a:t>
          </a:r>
          <a:endParaRPr lang="fr-FR" sz="1100" b="0" i="0" kern="1200" dirty="0"/>
        </a:p>
      </dsp:txBody>
      <dsp:txXfrm>
        <a:off x="4939616" y="3045336"/>
        <a:ext cx="1704117" cy="1363294"/>
      </dsp:txXfrm>
    </dsp:sp>
    <dsp:sp modelId="{4ADB2648-8BE6-476B-9886-DAE4319AD9C9}">
      <dsp:nvSpPr>
        <dsp:cNvPr id="0" name=""/>
        <dsp:cNvSpPr/>
      </dsp:nvSpPr>
      <dsp:spPr>
        <a:xfrm rot="9177688">
          <a:off x="761855" y="3168208"/>
          <a:ext cx="1650580" cy="51123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786B88-EBB2-4074-9DC8-46B0ECCC9985}">
      <dsp:nvSpPr>
        <dsp:cNvPr id="0" name=""/>
        <dsp:cNvSpPr/>
      </dsp:nvSpPr>
      <dsp:spPr>
        <a:xfrm>
          <a:off x="0" y="3117347"/>
          <a:ext cx="1704117" cy="1363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i="1" kern="1200" dirty="0" smtClean="0"/>
            <a:t>Montage </a:t>
          </a:r>
          <a:r>
            <a:rPr lang="fr-FR" sz="1100" b="1" i="1" kern="1200" dirty="0" smtClean="0"/>
            <a:t>Optique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0" i="0" kern="1200" dirty="0" smtClean="0"/>
            <a:t>Module Peltier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0" i="0" kern="1200" dirty="0" smtClean="0"/>
            <a:t>Sonde de température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0" i="0" kern="1200" dirty="0" smtClean="0"/>
            <a:t>Photodiode fibrée</a:t>
          </a:r>
        </a:p>
      </dsp:txBody>
      <dsp:txXfrm>
        <a:off x="0" y="3117347"/>
        <a:ext cx="1704117" cy="136329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5CC2700-408A-4F3C-BA35-3B7FCA222DDE}">
      <dsp:nvSpPr>
        <dsp:cNvPr id="0" name=""/>
        <dsp:cNvSpPr/>
      </dsp:nvSpPr>
      <dsp:spPr>
        <a:xfrm rot="5400000">
          <a:off x="-237029" y="238209"/>
          <a:ext cx="1484312" cy="1010252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2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Réalisé</a:t>
          </a:r>
          <a:endParaRPr lang="fr-FR" sz="1900" kern="1200" dirty="0"/>
        </a:p>
      </dsp:txBody>
      <dsp:txXfrm rot="5400000">
        <a:off x="-237029" y="238209"/>
        <a:ext cx="1484312" cy="1010252"/>
      </dsp:txXfrm>
    </dsp:sp>
    <dsp:sp modelId="{FF7F89C4-16B1-4028-B0CC-314982FABF59}">
      <dsp:nvSpPr>
        <dsp:cNvPr id="0" name=""/>
        <dsp:cNvSpPr/>
      </dsp:nvSpPr>
      <dsp:spPr>
        <a:xfrm rot="5400000">
          <a:off x="3074244" y="-2049706"/>
          <a:ext cx="972045" cy="5071465"/>
        </a:xfrm>
        <a:prstGeom prst="round2SameRect">
          <a:avLst/>
        </a:pr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70000">
            <a:schemeClr val="lt1">
              <a:alpha val="9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900" kern="1200" dirty="0" smtClean="0">
              <a:solidFill>
                <a:srgbClr val="FFFF00"/>
              </a:solidFill>
            </a:rPr>
            <a:t>Structure mécanique</a:t>
          </a:r>
          <a:endParaRPr lang="fr-FR" sz="1900" kern="1200" dirty="0">
            <a:solidFill>
              <a:srgbClr val="FFFF00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900" kern="1200" dirty="0" smtClean="0">
              <a:solidFill>
                <a:srgbClr val="FFFF00"/>
              </a:solidFill>
            </a:rPr>
            <a:t>Achat électronique</a:t>
          </a:r>
          <a:endParaRPr lang="fr-FR" sz="1900" kern="1200" dirty="0">
            <a:solidFill>
              <a:srgbClr val="FFFF00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900" kern="1200" dirty="0" smtClean="0">
              <a:solidFill>
                <a:srgbClr val="FFFF00"/>
              </a:solidFill>
            </a:rPr>
            <a:t>Test capteurs</a:t>
          </a:r>
          <a:endParaRPr lang="fr-FR" sz="1900" kern="1200" dirty="0">
            <a:solidFill>
              <a:srgbClr val="FFFF00"/>
            </a:solidFill>
          </a:endParaRPr>
        </a:p>
      </dsp:txBody>
      <dsp:txXfrm rot="5400000">
        <a:off x="3074244" y="-2049706"/>
        <a:ext cx="972045" cy="5071465"/>
      </dsp:txXfrm>
    </dsp:sp>
    <dsp:sp modelId="{5012CE86-158E-497E-BFB6-06100E01BAE4}">
      <dsp:nvSpPr>
        <dsp:cNvPr id="0" name=""/>
        <dsp:cNvSpPr/>
      </dsp:nvSpPr>
      <dsp:spPr>
        <a:xfrm rot="5400000">
          <a:off x="-229888" y="1519732"/>
          <a:ext cx="1484312" cy="1024534"/>
        </a:xfrm>
        <a:prstGeom prst="chevron">
          <a:avLst/>
        </a:prstGeom>
        <a:gradFill rotWithShape="0">
          <a:gsLst>
            <a:gs pos="0">
              <a:schemeClr val="accent2">
                <a:hueOff val="5935807"/>
                <a:satOff val="-38860"/>
                <a:lumOff val="8528"/>
                <a:alphaOff val="0"/>
                <a:tint val="73000"/>
                <a:satMod val="150000"/>
              </a:schemeClr>
            </a:gs>
            <a:gs pos="25000">
              <a:schemeClr val="accent2">
                <a:hueOff val="5935807"/>
                <a:satOff val="-38860"/>
                <a:lumOff val="8528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5935807"/>
                <a:satOff val="-38860"/>
                <a:lumOff val="8528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5935807"/>
                <a:satOff val="-38860"/>
                <a:lumOff val="8528"/>
                <a:alphaOff val="0"/>
                <a:shade val="57000"/>
                <a:satMod val="120000"/>
              </a:schemeClr>
            </a:gs>
            <a:gs pos="80000">
              <a:schemeClr val="accent2">
                <a:hueOff val="5935807"/>
                <a:satOff val="-38860"/>
                <a:lumOff val="8528"/>
                <a:alphaOff val="0"/>
                <a:shade val="56000"/>
                <a:satMod val="145000"/>
              </a:schemeClr>
            </a:gs>
            <a:gs pos="88000">
              <a:schemeClr val="accent2">
                <a:hueOff val="5935807"/>
                <a:satOff val="-38860"/>
                <a:lumOff val="8528"/>
                <a:alphaOff val="0"/>
                <a:shade val="63000"/>
                <a:satMod val="160000"/>
              </a:schemeClr>
            </a:gs>
            <a:gs pos="100000">
              <a:schemeClr val="accent2">
                <a:hueOff val="5935807"/>
                <a:satOff val="-38860"/>
                <a:lumOff val="8528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2">
              <a:hueOff val="5935807"/>
              <a:satOff val="-38860"/>
              <a:lumOff val="8528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En cours</a:t>
          </a:r>
          <a:endParaRPr lang="fr-FR" sz="1900" kern="1200" dirty="0"/>
        </a:p>
      </dsp:txBody>
      <dsp:txXfrm rot="5400000">
        <a:off x="-229888" y="1519732"/>
        <a:ext cx="1484312" cy="1024534"/>
      </dsp:txXfrm>
    </dsp:sp>
    <dsp:sp modelId="{4B8CB7D9-274E-48CD-A6D3-82FEDC0A0984}">
      <dsp:nvSpPr>
        <dsp:cNvPr id="0" name=""/>
        <dsp:cNvSpPr/>
      </dsp:nvSpPr>
      <dsp:spPr>
        <a:xfrm rot="5400000">
          <a:off x="3074244" y="-759866"/>
          <a:ext cx="972045" cy="5071465"/>
        </a:xfrm>
        <a:prstGeom prst="round2SameRect">
          <a:avLst/>
        </a:prstGeom>
        <a:noFill/>
        <a:ln w="9525" cap="flat" cmpd="sng" algn="ctr">
          <a:solidFill>
            <a:schemeClr val="accent2">
              <a:hueOff val="5935807"/>
              <a:satOff val="-38860"/>
              <a:lumOff val="8528"/>
              <a:alphaOff val="0"/>
            </a:schemeClr>
          </a:solidFill>
          <a:prstDash val="solid"/>
        </a:ln>
        <a:effectLst>
          <a:glow rad="70000">
            <a:schemeClr val="lt1">
              <a:alpha val="9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900" kern="1200" dirty="0" smtClean="0">
              <a:solidFill>
                <a:srgbClr val="92D050"/>
              </a:solidFill>
            </a:rPr>
            <a:t>Mise en place du circuit électronique</a:t>
          </a:r>
          <a:endParaRPr lang="fr-FR" sz="1900" kern="1200" dirty="0">
            <a:solidFill>
              <a:srgbClr val="92D050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900" kern="1200" dirty="0" smtClean="0">
              <a:solidFill>
                <a:srgbClr val="92D050"/>
              </a:solidFill>
            </a:rPr>
            <a:t>Etude du montage optique</a:t>
          </a:r>
          <a:endParaRPr lang="fr-FR" sz="1900" kern="1200" dirty="0">
            <a:solidFill>
              <a:srgbClr val="92D050"/>
            </a:solidFill>
          </a:endParaRPr>
        </a:p>
      </dsp:txBody>
      <dsp:txXfrm rot="5400000">
        <a:off x="3074244" y="-759866"/>
        <a:ext cx="972045" cy="5071465"/>
      </dsp:txXfrm>
    </dsp:sp>
    <dsp:sp modelId="{635096E4-2ED8-4220-A0B0-AF5A55E6F7FD}">
      <dsp:nvSpPr>
        <dsp:cNvPr id="0" name=""/>
        <dsp:cNvSpPr/>
      </dsp:nvSpPr>
      <dsp:spPr>
        <a:xfrm rot="5400000">
          <a:off x="-229888" y="2808396"/>
          <a:ext cx="1484312" cy="1024534"/>
        </a:xfrm>
        <a:prstGeom prst="chevron">
          <a:avLst/>
        </a:prstGeom>
        <a:gradFill rotWithShape="0">
          <a:gsLst>
            <a:gs pos="0">
              <a:schemeClr val="accent2">
                <a:hueOff val="11871614"/>
                <a:satOff val="-77721"/>
                <a:lumOff val="17056"/>
                <a:alphaOff val="0"/>
                <a:tint val="73000"/>
                <a:satMod val="150000"/>
              </a:schemeClr>
            </a:gs>
            <a:gs pos="25000">
              <a:schemeClr val="accent2">
                <a:hueOff val="11871614"/>
                <a:satOff val="-77721"/>
                <a:lumOff val="17056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11871614"/>
                <a:satOff val="-77721"/>
                <a:lumOff val="17056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11871614"/>
                <a:satOff val="-77721"/>
                <a:lumOff val="17056"/>
                <a:alphaOff val="0"/>
                <a:shade val="57000"/>
                <a:satMod val="120000"/>
              </a:schemeClr>
            </a:gs>
            <a:gs pos="80000">
              <a:schemeClr val="accent2">
                <a:hueOff val="11871614"/>
                <a:satOff val="-77721"/>
                <a:lumOff val="17056"/>
                <a:alphaOff val="0"/>
                <a:shade val="56000"/>
                <a:satMod val="145000"/>
              </a:schemeClr>
            </a:gs>
            <a:gs pos="88000">
              <a:schemeClr val="accent2">
                <a:hueOff val="11871614"/>
                <a:satOff val="-77721"/>
                <a:lumOff val="17056"/>
                <a:alphaOff val="0"/>
                <a:shade val="63000"/>
                <a:satMod val="160000"/>
              </a:schemeClr>
            </a:gs>
            <a:gs pos="100000">
              <a:schemeClr val="accent2">
                <a:hueOff val="11871614"/>
                <a:satOff val="-77721"/>
                <a:lumOff val="17056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2">
              <a:hueOff val="11871614"/>
              <a:satOff val="-77721"/>
              <a:lumOff val="17056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A venir</a:t>
          </a:r>
          <a:endParaRPr lang="fr-FR" sz="1900" kern="1200" dirty="0"/>
        </a:p>
      </dsp:txBody>
      <dsp:txXfrm rot="5400000">
        <a:off x="-229888" y="2808396"/>
        <a:ext cx="1484312" cy="1024534"/>
      </dsp:txXfrm>
    </dsp:sp>
    <dsp:sp modelId="{1D859371-E5B1-488E-B7F9-03F6995A091E}">
      <dsp:nvSpPr>
        <dsp:cNvPr id="0" name=""/>
        <dsp:cNvSpPr/>
      </dsp:nvSpPr>
      <dsp:spPr>
        <a:xfrm rot="5400000">
          <a:off x="3074244" y="528797"/>
          <a:ext cx="972045" cy="5071465"/>
        </a:xfrm>
        <a:prstGeom prst="round2SameRect">
          <a:avLst/>
        </a:prstGeom>
        <a:noFill/>
        <a:ln w="9525" cap="flat" cmpd="sng" algn="ctr">
          <a:solidFill>
            <a:schemeClr val="accent2">
              <a:hueOff val="11871614"/>
              <a:satOff val="-77721"/>
              <a:lumOff val="17056"/>
              <a:alphaOff val="0"/>
            </a:schemeClr>
          </a:solidFill>
          <a:prstDash val="solid"/>
        </a:ln>
        <a:effectLst>
          <a:glow rad="70000">
            <a:schemeClr val="lt1">
              <a:alpha val="9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900" kern="1200" dirty="0" smtClean="0">
              <a:solidFill>
                <a:srgbClr val="A66BD3"/>
              </a:solidFill>
            </a:rPr>
            <a:t>Développement logiciel </a:t>
          </a:r>
          <a:endParaRPr lang="fr-FR" sz="1900" kern="1200" dirty="0">
            <a:solidFill>
              <a:srgbClr val="A66BD3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900" kern="1200" dirty="0" smtClean="0">
              <a:solidFill>
                <a:srgbClr val="A66BD3"/>
              </a:solidFill>
            </a:rPr>
            <a:t>Intégration du système</a:t>
          </a:r>
          <a:endParaRPr lang="fr-FR" sz="1900" kern="1200" dirty="0">
            <a:solidFill>
              <a:srgbClr val="A66BD3"/>
            </a:solidFill>
          </a:endParaRPr>
        </a:p>
      </dsp:txBody>
      <dsp:txXfrm rot="5400000">
        <a:off x="3074244" y="528797"/>
        <a:ext cx="972045" cy="50714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CBFFE7-C848-4891-ACAD-81052B6F3B68}" type="datetimeFigureOut">
              <a:rPr lang="fr-FR" smtClean="0"/>
              <a:t>17/02/2011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083CB0-6907-4A30-9279-F474ABF90459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83CB0-6907-4A30-9279-F474ABF90459}" type="slidenum">
              <a:rPr lang="fr-FR" smtClean="0"/>
              <a:t>10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DB50-2FA0-4EA1-9596-7827BC9E5425}" type="datetime1">
              <a:rPr lang="fr-FR" smtClean="0"/>
              <a:t>17/02/2011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51994-7345-41BF-8318-5A1D62E84D7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26B27-B426-449A-80A7-35E21A4C7BFA}" type="datetime1">
              <a:rPr lang="fr-FR" smtClean="0"/>
              <a:t>17/02/2011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51994-7345-41BF-8318-5A1D62E84D7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6E36A-EABE-43BE-9899-B1DB13D0C391}" type="datetime1">
              <a:rPr lang="fr-FR" smtClean="0"/>
              <a:t>17/02/2011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51994-7345-41BF-8318-5A1D62E84D7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660C9-1460-495A-8115-8295C7AD0A7E}" type="datetime1">
              <a:rPr lang="fr-FR" smtClean="0"/>
              <a:t>17/02/2011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51994-7345-41BF-8318-5A1D62E84D7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06619-52C6-4B09-846F-4D83627BEC4B}" type="datetime1">
              <a:rPr lang="fr-FR" smtClean="0"/>
              <a:t>17/02/2011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51994-7345-41BF-8318-5A1D62E84D7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A5047-A8F1-488D-92A4-4E6D70DD80C0}" type="datetime1">
              <a:rPr lang="fr-FR" smtClean="0"/>
              <a:t>17/02/2011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51994-7345-41BF-8318-5A1D62E84D7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F7171-E99B-48C0-8321-BCA32DEA9454}" type="datetime1">
              <a:rPr lang="fr-FR" smtClean="0"/>
              <a:t>17/02/2011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51994-7345-41BF-8318-5A1D62E84D7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6730-864A-42E6-9047-D03CBCF2DB0E}" type="datetime1">
              <a:rPr lang="fr-FR" smtClean="0"/>
              <a:t>17/02/2011</a:t>
            </a:fld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151994-7345-41BF-8318-5A1D62E84D7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1585B-880E-4D33-A36A-5940A648AB45}" type="datetime1">
              <a:rPr lang="fr-FR" smtClean="0"/>
              <a:t>17/02/2011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51994-7345-41BF-8318-5A1D62E84D7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B4A2-F61F-4C4C-9C01-93A6961E5BE5}" type="datetime1">
              <a:rPr lang="fr-FR" smtClean="0"/>
              <a:t>17/02/2011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56151994-7345-41BF-8318-5A1D62E84D7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52123B8-092A-40AD-BBB8-6E93AD0EC184}" type="datetime1">
              <a:rPr lang="fr-FR" smtClean="0"/>
              <a:t>17/02/2011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51994-7345-41BF-8318-5A1D62E84D7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e libre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orme libre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C3A2BC9-66A4-41BD-A944-C3F05CDFEBAB}" type="datetime1">
              <a:rPr lang="fr-FR" smtClean="0"/>
              <a:t>17/02/2011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6151994-7345-41BF-8318-5A1D62E84D7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.jpeg"/><Relationship Id="rId9" Type="http://schemas.microsoft.com/office/2007/relationships/diagramDrawing" Target="../diagrams/drawin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28662" y="3643314"/>
            <a:ext cx="6480048" cy="2301240"/>
          </a:xfrm>
        </p:spPr>
        <p:txBody>
          <a:bodyPr/>
          <a:lstStyle/>
          <a:p>
            <a:r>
              <a:rPr lang="fr-FR" dirty="0" err="1" smtClean="0"/>
              <a:t>CanSat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MISSION Archimède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857620" y="357166"/>
            <a:ext cx="5051288" cy="2428916"/>
          </a:xfrm>
        </p:spPr>
        <p:txBody>
          <a:bodyPr>
            <a:normAutofit/>
          </a:bodyPr>
          <a:lstStyle/>
          <a:p>
            <a:r>
              <a:rPr lang="fr-FR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Franklin Gothic Medium" pitchFamily="34" charset="0"/>
              </a:rPr>
              <a:t>Sébastien GIUDICELLI</a:t>
            </a:r>
          </a:p>
          <a:p>
            <a:r>
              <a:rPr lang="fr-FR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Franklin Gothic Medium" pitchFamily="34" charset="0"/>
              </a:rPr>
              <a:t>Emilien GUILLAUME</a:t>
            </a:r>
          </a:p>
          <a:p>
            <a:r>
              <a:rPr lang="fr-FR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Franklin Gothic Medium" pitchFamily="34" charset="0"/>
              </a:rPr>
              <a:t>Charles-Antoine MIGNON</a:t>
            </a:r>
            <a:r>
              <a:rPr lang="fr-FR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fr-FR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6" name="Picture 2" descr="D:\archimede_logo_f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71480"/>
            <a:ext cx="4143372" cy="26653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8001024" y="5755328"/>
            <a:ext cx="1142976" cy="11026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0" y="5998680"/>
            <a:ext cx="2340000" cy="85932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543956" cy="1143000"/>
          </a:xfrm>
        </p:spPr>
        <p:txBody>
          <a:bodyPr>
            <a:noAutofit/>
          </a:bodyPr>
          <a:lstStyle/>
          <a:p>
            <a:pPr algn="ctr"/>
            <a:r>
              <a:rPr lang="fr-FR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Conclusion</a:t>
            </a:r>
            <a:endParaRPr lang="fr-FR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0" y="5998680"/>
            <a:ext cx="2340000" cy="85932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8001024" y="5755329"/>
            <a:ext cx="1142976" cy="11026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8" name="Diagramme 7"/>
          <p:cNvGraphicFramePr/>
          <p:nvPr/>
        </p:nvGraphicFramePr>
        <p:xfrm>
          <a:off x="323528" y="155679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ZoneTexte 9"/>
          <p:cNvSpPr txBox="1"/>
          <p:nvPr/>
        </p:nvSpPr>
        <p:spPr>
          <a:xfrm rot="1130170">
            <a:off x="6699603" y="2870080"/>
            <a:ext cx="25202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Budget estimé :</a:t>
            </a:r>
          </a:p>
          <a:p>
            <a:r>
              <a:rPr lang="fr-FR" sz="2400" b="1" dirty="0" smtClean="0">
                <a:solidFill>
                  <a:srgbClr val="FF0000"/>
                </a:solidFill>
              </a:rPr>
              <a:t>400 €</a:t>
            </a:r>
            <a:endParaRPr lang="fr-FR" sz="2400" b="1" dirty="0" smtClean="0">
              <a:solidFill>
                <a:srgbClr val="FF0000"/>
              </a:solidFill>
            </a:endParaRPr>
          </a:p>
          <a:p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3059832" y="5589240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A bientôt !</a:t>
            </a:r>
            <a:endParaRPr lang="fr-FR" sz="3200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7236296" y="6492875"/>
            <a:ext cx="762000" cy="365125"/>
          </a:xfrm>
        </p:spPr>
        <p:txBody>
          <a:bodyPr/>
          <a:lstStyle/>
          <a:p>
            <a:fld id="{56151994-7345-41BF-8318-5A1D62E84D79}" type="slidenum">
              <a:rPr lang="fr-FR" smtClean="0"/>
              <a:pPr/>
              <a:t>10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543956" cy="1143000"/>
          </a:xfrm>
        </p:spPr>
        <p:txBody>
          <a:bodyPr>
            <a:noAutofit/>
          </a:bodyPr>
          <a:lstStyle/>
          <a:p>
            <a:pPr algn="ctr"/>
            <a:r>
              <a:rPr lang="fr-FR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PRESENTATION DE L’EQUIPE </a:t>
            </a:r>
            <a:endParaRPr lang="fr-FR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357298"/>
            <a:ext cx="5857884" cy="4525963"/>
          </a:xfrm>
        </p:spPr>
        <p:txBody>
          <a:bodyPr>
            <a:normAutofit fontScale="85000" lnSpcReduction="10000"/>
          </a:bodyPr>
          <a:lstStyle/>
          <a:p>
            <a:endParaRPr lang="fr-FR" sz="2800" dirty="0" smtClean="0"/>
          </a:p>
          <a:p>
            <a:r>
              <a:rPr lang="fr-FR" dirty="0" smtClean="0"/>
              <a:t>Equipe Archimède: 3 élèves-ingénieurs de l’Institut d’Optique </a:t>
            </a:r>
            <a:r>
              <a:rPr lang="fr-FR" dirty="0" err="1" smtClean="0"/>
              <a:t>Graduate</a:t>
            </a:r>
            <a:r>
              <a:rPr lang="fr-FR" dirty="0" smtClean="0"/>
              <a:t> </a:t>
            </a:r>
            <a:r>
              <a:rPr lang="fr-FR" dirty="0" err="1" smtClean="0"/>
              <a:t>School</a:t>
            </a:r>
            <a:r>
              <a:rPr lang="fr-FR" dirty="0" smtClean="0"/>
              <a:t> </a:t>
            </a:r>
          </a:p>
          <a:p>
            <a:endParaRPr lang="fr-FR" dirty="0" smtClean="0"/>
          </a:p>
          <a:p>
            <a:r>
              <a:rPr lang="fr-FR" dirty="0" smtClean="0"/>
              <a:t>Conseillés par Jean-Marie FEYBESSE et Thierry AVIGNON dans le cadre du Projet Système de 2éme année</a:t>
            </a:r>
          </a:p>
          <a:p>
            <a:endParaRPr lang="fr-FR" dirty="0" smtClean="0"/>
          </a:p>
          <a:p>
            <a:r>
              <a:rPr lang="fr-FR" dirty="0" smtClean="0"/>
              <a:t>Projet </a:t>
            </a:r>
            <a:r>
              <a:rPr lang="fr-FR" dirty="0" err="1" smtClean="0"/>
              <a:t>CanSat</a:t>
            </a:r>
            <a:r>
              <a:rPr lang="fr-FR" dirty="0" smtClean="0"/>
              <a:t>: International Class </a:t>
            </a:r>
          </a:p>
          <a:p>
            <a:pPr>
              <a:buNone/>
            </a:pPr>
            <a:endParaRPr lang="fr-FR" dirty="0" smtClean="0"/>
          </a:p>
          <a:p>
            <a:endParaRPr lang="fr-FR" dirty="0" smtClean="0"/>
          </a:p>
          <a:p>
            <a:pPr>
              <a:buNone/>
            </a:pPr>
            <a:endParaRPr lang="fr-FR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lum/>
            <a:alphaModFix/>
          </a:blip>
          <a:srcRect/>
          <a:stretch>
            <a:fillRect/>
          </a:stretch>
        </p:blipFill>
        <p:spPr>
          <a:xfrm>
            <a:off x="0" y="5998680"/>
            <a:ext cx="2340000" cy="85932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8001024" y="5755328"/>
            <a:ext cx="1142976" cy="11026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1785926"/>
            <a:ext cx="3110517" cy="3536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092280" y="6492875"/>
            <a:ext cx="762000" cy="365125"/>
          </a:xfrm>
        </p:spPr>
        <p:txBody>
          <a:bodyPr/>
          <a:lstStyle/>
          <a:p>
            <a:fld id="{56151994-7345-41BF-8318-5A1D62E84D79}" type="slidenum">
              <a:rPr lang="fr-FR" smtClean="0"/>
              <a:pPr/>
              <a:t>2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543956" cy="1143000"/>
          </a:xfrm>
        </p:spPr>
        <p:txBody>
          <a:bodyPr>
            <a:noAutofit/>
          </a:bodyPr>
          <a:lstStyle/>
          <a:p>
            <a:pPr algn="ctr"/>
            <a:r>
              <a:rPr lang="fr-FR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Mission </a:t>
            </a:r>
            <a:r>
              <a:rPr lang="fr-FR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Principale </a:t>
            </a:r>
            <a:endParaRPr lang="fr-FR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1214422"/>
            <a:ext cx="6357950" cy="4525963"/>
          </a:xfrm>
        </p:spPr>
        <p:txBody>
          <a:bodyPr>
            <a:normAutofit/>
          </a:bodyPr>
          <a:lstStyle/>
          <a:p>
            <a:endParaRPr lang="fr-FR" sz="2800" dirty="0" smtClean="0"/>
          </a:p>
          <a:p>
            <a:r>
              <a:rPr lang="fr-FR" dirty="0" smtClean="0"/>
              <a:t>Mission choisie : Sondage atmosphérique lors de la descente</a:t>
            </a:r>
          </a:p>
          <a:p>
            <a:endParaRPr lang="fr-FR" dirty="0" smtClean="0"/>
          </a:p>
          <a:p>
            <a:r>
              <a:rPr lang="fr-FR" dirty="0" smtClean="0"/>
              <a:t>Mesures d’altitude et de la trajectoire 3D, d’humidité, de température et de pression toutes les secondes</a:t>
            </a:r>
          </a:p>
          <a:p>
            <a:endParaRPr lang="fr-FR" dirty="0" smtClean="0"/>
          </a:p>
          <a:p>
            <a:pPr>
              <a:buNone/>
            </a:pPr>
            <a:endParaRPr lang="fr-FR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lum/>
            <a:alphaModFix/>
          </a:blip>
          <a:srcRect/>
          <a:stretch>
            <a:fillRect/>
          </a:stretch>
        </p:blipFill>
        <p:spPr>
          <a:xfrm>
            <a:off x="0" y="5998680"/>
            <a:ext cx="2340000" cy="85932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8001024" y="5755328"/>
            <a:ext cx="1142976" cy="11026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2786058"/>
            <a:ext cx="1776416" cy="2525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1357298"/>
            <a:ext cx="2357454" cy="24067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7092280" y="6492875"/>
            <a:ext cx="762000" cy="365125"/>
          </a:xfrm>
        </p:spPr>
        <p:txBody>
          <a:bodyPr/>
          <a:lstStyle/>
          <a:p>
            <a:fld id="{56151994-7345-41BF-8318-5A1D62E84D79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543956" cy="1143000"/>
          </a:xfrm>
        </p:spPr>
        <p:txBody>
          <a:bodyPr>
            <a:noAutofit/>
          </a:bodyPr>
          <a:lstStyle/>
          <a:p>
            <a:pPr algn="ctr"/>
            <a:r>
              <a:rPr lang="fr-FR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Mission </a:t>
            </a:r>
            <a:r>
              <a:rPr lang="fr-FR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Principale</a:t>
            </a:r>
            <a:endParaRPr lang="fr-FR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357298"/>
            <a:ext cx="5857884" cy="4525963"/>
          </a:xfrm>
        </p:spPr>
        <p:txBody>
          <a:bodyPr>
            <a:normAutofit lnSpcReduction="10000"/>
          </a:bodyPr>
          <a:lstStyle/>
          <a:p>
            <a:endParaRPr lang="fr-FR" sz="2800" dirty="0" smtClean="0"/>
          </a:p>
          <a:p>
            <a:r>
              <a:rPr lang="fr-FR" dirty="0" smtClean="0"/>
              <a:t>Capteur de pression différentiel à semi-conducteur</a:t>
            </a:r>
          </a:p>
          <a:p>
            <a:r>
              <a:rPr lang="fr-FR" dirty="0" smtClean="0"/>
              <a:t>Capteur d’humidité analogique rapide</a:t>
            </a:r>
          </a:p>
          <a:p>
            <a:r>
              <a:rPr lang="fr-FR" dirty="0" smtClean="0"/>
              <a:t>Thermistor linéaire actif à jonction PN</a:t>
            </a:r>
          </a:p>
          <a:p>
            <a:r>
              <a:rPr lang="fr-FR" dirty="0" smtClean="0"/>
              <a:t>Accéléromètre analogique 3 axes 5g</a:t>
            </a:r>
          </a:p>
          <a:p>
            <a:endParaRPr lang="fr-FR" dirty="0" smtClean="0"/>
          </a:p>
          <a:p>
            <a:pPr>
              <a:buNone/>
            </a:pPr>
            <a:endParaRPr lang="fr-FR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lum/>
            <a:alphaModFix/>
          </a:blip>
          <a:srcRect/>
          <a:stretch>
            <a:fillRect/>
          </a:stretch>
        </p:blipFill>
        <p:spPr>
          <a:xfrm>
            <a:off x="0" y="5998680"/>
            <a:ext cx="2340000" cy="85932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8001024" y="5755328"/>
            <a:ext cx="1142976" cy="11026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1500174"/>
            <a:ext cx="1381817" cy="11893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2285992"/>
            <a:ext cx="1500190" cy="15314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8" y="3286124"/>
            <a:ext cx="1500198" cy="12630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16" y="4286256"/>
            <a:ext cx="1585910" cy="13604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7092280" y="6492875"/>
            <a:ext cx="762000" cy="365125"/>
          </a:xfrm>
        </p:spPr>
        <p:txBody>
          <a:bodyPr/>
          <a:lstStyle/>
          <a:p>
            <a:fld id="{56151994-7345-41BF-8318-5A1D62E84D79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543956" cy="1143000"/>
          </a:xfrm>
        </p:spPr>
        <p:txBody>
          <a:bodyPr>
            <a:noAutofit/>
          </a:bodyPr>
          <a:lstStyle/>
          <a:p>
            <a:pPr algn="ctr"/>
            <a:r>
              <a:rPr lang="fr-FR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Mission libre: </a:t>
            </a:r>
            <a:r>
              <a:rPr lang="fr-FR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OPTIQUE</a:t>
            </a:r>
            <a:endParaRPr lang="fr-FR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357298"/>
            <a:ext cx="6000760" cy="4525963"/>
          </a:xfrm>
        </p:spPr>
        <p:txBody>
          <a:bodyPr>
            <a:normAutofit fontScale="92500"/>
          </a:bodyPr>
          <a:lstStyle/>
          <a:p>
            <a:endParaRPr lang="fr-FR" sz="2800" dirty="0" smtClean="0"/>
          </a:p>
          <a:p>
            <a:r>
              <a:rPr lang="fr-FR" dirty="0" smtClean="0"/>
              <a:t>Mesure optique de la température du point de rosée</a:t>
            </a:r>
          </a:p>
          <a:p>
            <a:endParaRPr lang="fr-FR" dirty="0" smtClean="0"/>
          </a:p>
          <a:p>
            <a:r>
              <a:rPr lang="fr-FR" dirty="0" smtClean="0"/>
              <a:t>Méthode de la réflexion frustrée sur un prisme ou une lame </a:t>
            </a:r>
          </a:p>
          <a:p>
            <a:endParaRPr lang="fr-FR" dirty="0" smtClean="0"/>
          </a:p>
          <a:p>
            <a:r>
              <a:rPr lang="fr-FR" dirty="0" smtClean="0"/>
              <a:t>Refroidissement par module Peltier et </a:t>
            </a:r>
            <a:r>
              <a:rPr lang="fr-FR" dirty="0" smtClean="0"/>
              <a:t>mesure de température</a:t>
            </a:r>
            <a:endParaRPr lang="fr-FR" dirty="0" smtClean="0"/>
          </a:p>
          <a:p>
            <a:pPr>
              <a:buNone/>
            </a:pPr>
            <a:endParaRPr lang="fr-FR" dirty="0" smtClean="0"/>
          </a:p>
          <a:p>
            <a:endParaRPr lang="fr-FR" dirty="0" smtClean="0"/>
          </a:p>
          <a:p>
            <a:pPr>
              <a:buNone/>
            </a:pPr>
            <a:endParaRPr lang="fr-FR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lum/>
            <a:alphaModFix/>
          </a:blip>
          <a:srcRect/>
          <a:stretch>
            <a:fillRect/>
          </a:stretch>
        </p:blipFill>
        <p:spPr>
          <a:xfrm>
            <a:off x="0" y="5998680"/>
            <a:ext cx="2340000" cy="85932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8001024" y="5755328"/>
            <a:ext cx="1142976" cy="11026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33762" y="1500174"/>
            <a:ext cx="3210238" cy="24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perspectiveLeft"/>
            <a:lightRig rig="threePt" dir="t"/>
          </a:scene3d>
        </p:spPr>
      </p:pic>
      <p:pic>
        <p:nvPicPr>
          <p:cNvPr id="8" name="Image 7" descr="phot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4221088"/>
            <a:ext cx="2304256" cy="1728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236296" y="6492875"/>
            <a:ext cx="762000" cy="365125"/>
          </a:xfrm>
        </p:spPr>
        <p:txBody>
          <a:bodyPr/>
          <a:lstStyle/>
          <a:p>
            <a:fld id="{56151994-7345-41BF-8318-5A1D62E84D79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543956" cy="1143000"/>
          </a:xfrm>
        </p:spPr>
        <p:txBody>
          <a:bodyPr>
            <a:noAutofit/>
          </a:bodyPr>
          <a:lstStyle/>
          <a:p>
            <a:pPr algn="ctr"/>
            <a:r>
              <a:rPr lang="fr-FR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Mission libre: </a:t>
            </a:r>
            <a:r>
              <a:rPr lang="fr-FR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OPTIQUE</a:t>
            </a:r>
            <a:endParaRPr lang="fr-FR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357298"/>
            <a:ext cx="5857884" cy="4525963"/>
          </a:xfrm>
        </p:spPr>
        <p:txBody>
          <a:bodyPr>
            <a:normAutofit/>
          </a:bodyPr>
          <a:lstStyle/>
          <a:p>
            <a:endParaRPr lang="fr-FR" sz="2800" dirty="0" smtClean="0"/>
          </a:p>
          <a:p>
            <a:endParaRPr lang="fr-FR" dirty="0" smtClean="0"/>
          </a:p>
          <a:p>
            <a:endParaRPr lang="fr-FR" dirty="0" smtClean="0"/>
          </a:p>
          <a:p>
            <a:pPr>
              <a:buNone/>
            </a:pPr>
            <a:endParaRPr lang="fr-FR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lum/>
            <a:alphaModFix/>
          </a:blip>
          <a:srcRect/>
          <a:stretch>
            <a:fillRect/>
          </a:stretch>
        </p:blipFill>
        <p:spPr>
          <a:xfrm>
            <a:off x="0" y="5998680"/>
            <a:ext cx="2340000" cy="85932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8001024" y="5755328"/>
            <a:ext cx="1142976" cy="11026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7" name="Groupe 6"/>
          <p:cNvGrpSpPr/>
          <p:nvPr/>
        </p:nvGrpSpPr>
        <p:grpSpPr>
          <a:xfrm>
            <a:off x="928662" y="3143248"/>
            <a:ext cx="7563245" cy="2417740"/>
            <a:chOff x="965146" y="4298191"/>
            <a:chExt cx="7563245" cy="2417740"/>
          </a:xfrm>
        </p:grpSpPr>
        <p:sp>
          <p:nvSpPr>
            <p:cNvPr id="8" name="Forme libre 7"/>
            <p:cNvSpPr/>
            <p:nvPr/>
          </p:nvSpPr>
          <p:spPr>
            <a:xfrm flipH="1">
              <a:off x="2586227" y="4506879"/>
              <a:ext cx="1539421" cy="130634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+- 0 0 0"/>
                <a:gd name="f8" fmla="*/ f3 1 21600"/>
                <a:gd name="f9" fmla="*/ f4 1 21600"/>
                <a:gd name="f10" fmla="*/ f7 f0 1"/>
                <a:gd name="f11" fmla="*/ 1900 f8 1"/>
                <a:gd name="f12" fmla="*/ 12700 f8 1"/>
                <a:gd name="f13" fmla="*/ 19700 f9 1"/>
                <a:gd name="f14" fmla="*/ 12700 f9 1"/>
                <a:gd name="f15" fmla="*/ 10800 f8 1"/>
                <a:gd name="f16" fmla="*/ 0 f9 1"/>
                <a:gd name="f17" fmla="*/ f10 1 f2"/>
                <a:gd name="f18" fmla="*/ 5400 f8 1"/>
                <a:gd name="f19" fmla="*/ 10800 f9 1"/>
                <a:gd name="f20" fmla="*/ 0 f8 1"/>
                <a:gd name="f21" fmla="*/ 21600 f9 1"/>
                <a:gd name="f22" fmla="*/ 21600 f8 1"/>
                <a:gd name="f23" fmla="*/ 16200 f8 1"/>
                <a:gd name="f24" fmla="+- f17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15" y="f16"/>
                </a:cxn>
                <a:cxn ang="f24">
                  <a:pos x="f18" y="f19"/>
                </a:cxn>
                <a:cxn ang="f24">
                  <a:pos x="f20" y="f21"/>
                </a:cxn>
                <a:cxn ang="f24">
                  <a:pos x="f15" y="f21"/>
                </a:cxn>
                <a:cxn ang="f24">
                  <a:pos x="f22" y="f21"/>
                </a:cxn>
                <a:cxn ang="f24">
                  <a:pos x="f23" y="f19"/>
                </a:cxn>
              </a:cxnLst>
              <a:rect l="f11" t="f14" r="f12" b="f13"/>
              <a:pathLst>
                <a:path w="21600" h="21600">
                  <a:moveTo>
                    <a:pt x="f5" y="f5"/>
                  </a:moveTo>
                  <a:lnTo>
                    <a:pt x="f6" y="f6"/>
                  </a:lnTo>
                  <a:lnTo>
                    <a:pt x="f5" y="f6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99CCFF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lIns="78903" tIns="39452" rIns="78903" bIns="39452" anchor="ctr" anchorCtr="0" compatLnSpc="0"/>
            <a:lstStyle/>
            <a:p>
              <a:pPr hangingPunct="0"/>
              <a:endParaRPr lang="fr-FR" sz="1600">
                <a:latin typeface="Liberation Sans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9" name="Connecteur droit 8"/>
            <p:cNvSpPr/>
            <p:nvPr/>
          </p:nvSpPr>
          <p:spPr>
            <a:xfrm>
              <a:off x="3232784" y="5258026"/>
              <a:ext cx="3232784" cy="0"/>
            </a:xfrm>
            <a:prstGeom prst="line">
              <a:avLst/>
            </a:prstGeom>
            <a:noFill/>
            <a:ln w="0">
              <a:solidFill>
                <a:srgbClr val="FFFF00"/>
              </a:solidFill>
              <a:prstDash val="solid"/>
            </a:ln>
          </p:spPr>
          <p:txBody>
            <a:bodyPr vert="horz" lIns="78903" tIns="39452" rIns="78903" bIns="39452" anchor="ctr" anchorCtr="1" compatLnSpc="0"/>
            <a:lstStyle/>
            <a:p>
              <a:pPr hangingPunct="0"/>
              <a:endParaRPr lang="fr-FR" sz="1600">
                <a:latin typeface="Liberation Sans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10" name="Forme libre 9"/>
            <p:cNvSpPr/>
            <p:nvPr/>
          </p:nvSpPr>
          <p:spPr>
            <a:xfrm>
              <a:off x="6465568" y="5094733"/>
              <a:ext cx="153942" cy="326585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il" t="it" r="ir" b="ib"/>
              <a:pathLst>
                <a:path>
                  <a:moveTo>
                    <a:pt x="l" y="vc"/>
                  </a:moveTo>
                  <a:arcTo wR="wd2" hR="hd2" stAng="cd2" swAng="cd4"/>
                  <a:arcTo wR="wd2" hR="hd2" stAng="3cd4" swAng="cd4"/>
                  <a:arcTo wR="wd2" hR="hd2" stAng="0" swAng="cd4"/>
                  <a:arcTo wR="wd2" hR="hd2" stAng="cd4" swAng="cd4"/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lIns="78903" tIns="39452" rIns="78903" bIns="39452" anchor="ctr" anchorCtr="1" compatLnSpc="0"/>
            <a:lstStyle/>
            <a:p>
              <a:pPr hangingPunct="0"/>
              <a:endParaRPr lang="fr-FR" sz="1600">
                <a:latin typeface="Liberation Sans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11" name="Connecteur droit 10"/>
            <p:cNvSpPr/>
            <p:nvPr/>
          </p:nvSpPr>
          <p:spPr>
            <a:xfrm>
              <a:off x="3232784" y="5258026"/>
              <a:ext cx="0" cy="979756"/>
            </a:xfrm>
            <a:prstGeom prst="line">
              <a:avLst/>
            </a:prstGeom>
            <a:noFill/>
            <a:ln w="0">
              <a:solidFill>
                <a:srgbClr val="FFFF00"/>
              </a:solidFill>
              <a:prstDash val="solid"/>
            </a:ln>
          </p:spPr>
          <p:txBody>
            <a:bodyPr vert="horz" lIns="78903" tIns="39452" rIns="78903" bIns="39452" anchor="ctr" anchorCtr="1" compatLnSpc="0"/>
            <a:lstStyle/>
            <a:p>
              <a:pPr hangingPunct="0"/>
              <a:endParaRPr lang="fr-FR" sz="1600">
                <a:latin typeface="Liberation Sans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740169" y="6237783"/>
              <a:ext cx="1077595" cy="326585"/>
            </a:xfrm>
            <a:prstGeom prst="rect">
              <a:avLst/>
            </a:prstGeom>
            <a:solidFill>
              <a:srgbClr val="0070C0"/>
            </a:solidFill>
            <a:ln w="0">
              <a:solidFill>
                <a:srgbClr val="00B0F0"/>
              </a:solidFill>
              <a:prstDash val="solid"/>
            </a:ln>
          </p:spPr>
          <p:txBody>
            <a:bodyPr vert="horz" lIns="78903" tIns="39452" rIns="78903" bIns="39452" anchor="ctr" anchorCtr="1" compatLnSpc="0"/>
            <a:lstStyle/>
            <a:p>
              <a:pPr hangingPunct="0"/>
              <a:endParaRPr lang="fr-FR" sz="1600">
                <a:latin typeface="Liberation Sans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3879340" y="6282525"/>
              <a:ext cx="1693363" cy="321033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78903" tIns="39452" rIns="78903" bIns="39452" compatLnSpc="0">
              <a:spAutoFit/>
            </a:bodyPr>
            <a:lstStyle/>
            <a:p>
              <a:pPr hangingPunct="0"/>
              <a:r>
                <a:rPr lang="fr-FR" sz="1600" b="1" dirty="0" smtClean="0">
                  <a:solidFill>
                    <a:srgbClr val="00B0F0"/>
                  </a:solidFill>
                  <a:latin typeface="Liberation Sans" pitchFamily="18"/>
                  <a:ea typeface="DejaVu Sans" pitchFamily="2"/>
                  <a:cs typeface="DejaVu Sans" pitchFamily="2"/>
                </a:rPr>
                <a:t>Détecteur fibré</a:t>
              </a:r>
              <a:endParaRPr lang="fr-FR" sz="1600" b="1" dirty="0">
                <a:solidFill>
                  <a:srgbClr val="00B0F0"/>
                </a:solidFill>
                <a:latin typeface="Liberation Sans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14" name="Connecteur droit 13"/>
            <p:cNvSpPr/>
            <p:nvPr/>
          </p:nvSpPr>
          <p:spPr>
            <a:xfrm flipH="1">
              <a:off x="1539421" y="5258026"/>
              <a:ext cx="1693363" cy="293927"/>
            </a:xfrm>
            <a:prstGeom prst="line">
              <a:avLst/>
            </a:prstGeom>
            <a:noFill/>
            <a:ln w="0">
              <a:solidFill>
                <a:srgbClr val="0DD703"/>
              </a:solidFill>
              <a:prstDash val="solid"/>
            </a:ln>
          </p:spPr>
          <p:txBody>
            <a:bodyPr vert="horz" lIns="78903" tIns="39452" rIns="78903" bIns="39452" anchor="ctr" anchorCtr="1" compatLnSpc="0"/>
            <a:lstStyle/>
            <a:p>
              <a:pPr hangingPunct="0"/>
              <a:endParaRPr lang="fr-FR" sz="1600">
                <a:latin typeface="Liberation Sans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15" name="Connecteur droit 14"/>
            <p:cNvSpPr/>
            <p:nvPr/>
          </p:nvSpPr>
          <p:spPr>
            <a:xfrm flipV="1">
              <a:off x="2586227" y="4474220"/>
              <a:ext cx="1539421" cy="1306342"/>
            </a:xfrm>
            <a:prstGeom prst="line">
              <a:avLst/>
            </a:prstGeom>
            <a:noFill/>
            <a:ln w="36000">
              <a:solidFill>
                <a:srgbClr val="9999FF"/>
              </a:solidFill>
              <a:prstDash val="solid"/>
            </a:ln>
          </p:spPr>
          <p:txBody>
            <a:bodyPr vert="horz" lIns="94684" tIns="55232" rIns="94684" bIns="55232" anchor="ctr" anchorCtr="1" compatLnSpc="0"/>
            <a:lstStyle/>
            <a:p>
              <a:pPr hangingPunct="0"/>
              <a:endParaRPr lang="fr-FR" sz="1600">
                <a:latin typeface="Liberation Sans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16" name="Connecteur droit 15"/>
            <p:cNvSpPr/>
            <p:nvPr/>
          </p:nvSpPr>
          <p:spPr>
            <a:xfrm flipV="1">
              <a:off x="2093612" y="5715246"/>
              <a:ext cx="461827" cy="163293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tailEnd type="arrow"/>
            </a:ln>
          </p:spPr>
          <p:txBody>
            <a:bodyPr vert="horz" lIns="78903" tIns="39452" rIns="78903" bIns="39452" anchor="ctr" anchorCtr="1" compatLnSpc="0"/>
            <a:lstStyle/>
            <a:p>
              <a:pPr hangingPunct="0"/>
              <a:endParaRPr lang="fr-FR" sz="1600">
                <a:latin typeface="Liberation Sans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965146" y="5780562"/>
              <a:ext cx="1385479" cy="271137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78903" tIns="39452" rIns="78903" bIns="39452" compatLnSpc="0">
              <a:spAutoFit/>
            </a:bodyPr>
            <a:lstStyle/>
            <a:p>
              <a:pPr hangingPunct="0"/>
              <a:r>
                <a:rPr lang="fr-FR" sz="1300" i="1">
                  <a:latin typeface="Liberation Sans" pitchFamily="18"/>
                  <a:ea typeface="DejaVu Sans" pitchFamily="2"/>
                  <a:cs typeface="DejaVu Sans" pitchFamily="2"/>
                </a:rPr>
                <a:t>Condensation</a:t>
              </a:r>
            </a:p>
          </p:txBody>
        </p:sp>
        <p:sp>
          <p:nvSpPr>
            <p:cNvPr id="18" name="Connecteur droit 17"/>
            <p:cNvSpPr/>
            <p:nvPr/>
          </p:nvSpPr>
          <p:spPr>
            <a:xfrm flipH="1">
              <a:off x="4187224" y="4408904"/>
              <a:ext cx="738923" cy="22860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  <p:txBody>
            <a:bodyPr vert="horz" lIns="78903" tIns="39452" rIns="78903" bIns="39452" anchor="ctr" anchorCtr="1" compatLnSpc="0"/>
            <a:lstStyle/>
            <a:p>
              <a:pPr hangingPunct="0"/>
              <a:endParaRPr lang="fr-FR" sz="1600">
                <a:latin typeface="Liberation Sans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4926147" y="4298191"/>
              <a:ext cx="1231537" cy="285693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78903" tIns="39452" rIns="78903" bIns="39452" compatLnSpc="0">
              <a:spAutoFit/>
            </a:bodyPr>
            <a:lstStyle/>
            <a:p>
              <a:pPr hangingPunct="0"/>
              <a:r>
                <a:rPr lang="fr-FR" sz="1400" i="1" dirty="0">
                  <a:ea typeface="DejaVu Sans" pitchFamily="2"/>
                  <a:cs typeface="Kokila" pitchFamily="34" charset="0"/>
                </a:rPr>
                <a:t>Prisme</a:t>
              </a:r>
            </a:p>
          </p:txBody>
        </p:sp>
        <p:sp>
          <p:nvSpPr>
            <p:cNvPr id="20" name="Connecteur droit 19"/>
            <p:cNvSpPr/>
            <p:nvPr/>
          </p:nvSpPr>
          <p:spPr>
            <a:xfrm flipH="1">
              <a:off x="4772205" y="5258026"/>
              <a:ext cx="461826" cy="0"/>
            </a:xfrm>
            <a:prstGeom prst="line">
              <a:avLst/>
            </a:prstGeom>
            <a:noFill/>
            <a:ln w="0">
              <a:solidFill>
                <a:srgbClr val="FFFF00"/>
              </a:solidFill>
              <a:prstDash val="solid"/>
              <a:tailEnd type="arrow"/>
            </a:ln>
          </p:spPr>
          <p:txBody>
            <a:bodyPr vert="horz" lIns="78903" tIns="39452" rIns="78903" bIns="39452" anchor="ctr" anchorCtr="1" compatLnSpc="0"/>
            <a:lstStyle/>
            <a:p>
              <a:pPr hangingPunct="0"/>
              <a:endParaRPr lang="fr-FR" sz="1600">
                <a:latin typeface="Liberation Sans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21" name="Connecteur droit 20"/>
            <p:cNvSpPr/>
            <p:nvPr/>
          </p:nvSpPr>
          <p:spPr>
            <a:xfrm>
              <a:off x="3232784" y="5878538"/>
              <a:ext cx="0" cy="163293"/>
            </a:xfrm>
            <a:prstGeom prst="line">
              <a:avLst/>
            </a:prstGeom>
            <a:noFill/>
            <a:ln w="0">
              <a:solidFill>
                <a:srgbClr val="FFFF00"/>
              </a:solidFill>
              <a:prstDash val="solid"/>
              <a:tailEnd type="arrow"/>
            </a:ln>
          </p:spPr>
          <p:txBody>
            <a:bodyPr vert="horz" lIns="78903" tIns="39452" rIns="78903" bIns="39452" anchor="ctr" anchorCtr="1" compatLnSpc="0"/>
            <a:lstStyle/>
            <a:p>
              <a:pPr hangingPunct="0"/>
              <a:endParaRPr lang="fr-FR" sz="1600">
                <a:latin typeface="Liberation Sans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22" name="Connecteur droit 21"/>
            <p:cNvSpPr/>
            <p:nvPr/>
          </p:nvSpPr>
          <p:spPr>
            <a:xfrm flipH="1" flipV="1">
              <a:off x="2463073" y="4441562"/>
              <a:ext cx="1077595" cy="1110391"/>
            </a:xfrm>
            <a:prstGeom prst="line">
              <a:avLst/>
            </a:prstGeom>
            <a:noFill/>
            <a:ln w="0">
              <a:solidFill>
                <a:schemeClr val="tx1"/>
              </a:solidFill>
              <a:custDash>
                <a:ds d="144567" sp="144567"/>
                <a:ds d="144567" sp="144567"/>
              </a:custDash>
            </a:ln>
          </p:spPr>
          <p:txBody>
            <a:bodyPr vert="horz" lIns="78903" tIns="39452" rIns="78903" bIns="39452" anchor="ctr" anchorCtr="1" compatLnSpc="0"/>
            <a:lstStyle/>
            <a:p>
              <a:pPr hangingPunct="0"/>
              <a:endParaRPr lang="fr-FR" sz="1600">
                <a:latin typeface="Liberation Sans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23" name="Forme libre 22"/>
            <p:cNvSpPr/>
            <p:nvPr/>
          </p:nvSpPr>
          <p:spPr>
            <a:xfrm rot="6832800">
              <a:off x="3365500" y="5349662"/>
              <a:ext cx="206729" cy="20936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34" h="69" fill="none">
                  <a:moveTo>
                    <a:pt x="0" y="-33961"/>
                  </a:moveTo>
                  <a:lnTo>
                    <a:pt x="325" y="-33946"/>
                  </a:lnTo>
                  <a:lnTo>
                    <a:pt x="634" y="-3389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</a:ln>
          </p:spPr>
          <p:txBody>
            <a:bodyPr vert="horz" lIns="78903" tIns="39452" rIns="78903" bIns="39452" anchor="ctr" anchorCtr="1" compatLnSpc="0"/>
            <a:lstStyle/>
            <a:p>
              <a:pPr hangingPunct="0"/>
              <a:endParaRPr lang="fr-FR" sz="1600">
                <a:latin typeface="Liberation Sans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5383764" y="6036856"/>
              <a:ext cx="2725182" cy="466255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78903" tIns="39452" rIns="78903" bIns="39452" anchorCtr="0" compatLnSpc="0">
              <a:spAutoFit/>
            </a:bodyPr>
            <a:lstStyle/>
            <a:p>
              <a:pPr hangingPunct="0"/>
              <a:r>
                <a:rPr lang="fr-FR" sz="1300" dirty="0">
                  <a:solidFill>
                    <a:srgbClr val="FFFF00"/>
                  </a:solidFill>
                  <a:latin typeface="Liberation Sans" pitchFamily="18"/>
                  <a:ea typeface="DejaVu Sans" pitchFamily="2"/>
                  <a:cs typeface="DejaVu Sans" pitchFamily="2"/>
                </a:rPr>
                <a:t>&gt;41</a:t>
              </a:r>
              <a:r>
                <a:rPr lang="fr-FR" sz="1300" dirty="0" smtClean="0">
                  <a:solidFill>
                    <a:srgbClr val="FFFF00"/>
                  </a:solidFill>
                  <a:latin typeface="Liberation Sans" pitchFamily="18"/>
                  <a:ea typeface="DejaVu Sans" pitchFamily="2"/>
                  <a:cs typeface="DejaVu Sans" pitchFamily="2"/>
                </a:rPr>
                <a:t>°(sans condensation)→ réflexion totale</a:t>
              </a:r>
              <a:endParaRPr lang="fr-FR" sz="1300" dirty="0">
                <a:solidFill>
                  <a:srgbClr val="FFFF00"/>
                </a:solidFill>
                <a:latin typeface="Liberation Sans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6681086" y="5029416"/>
              <a:ext cx="1847305" cy="550957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78903" tIns="39452" rIns="78903" bIns="39452" compatLnSpc="0">
              <a:spAutoFit/>
            </a:bodyPr>
            <a:lstStyle/>
            <a:p>
              <a:pPr hangingPunct="0"/>
              <a:r>
                <a:rPr lang="fr-FR" sz="1600" b="1" dirty="0">
                  <a:solidFill>
                    <a:srgbClr val="FFFF00"/>
                  </a:solidFill>
                  <a:latin typeface="Liberation Sans" pitchFamily="18"/>
                  <a:ea typeface="DejaVu Sans" pitchFamily="2"/>
                  <a:cs typeface="DejaVu Sans" pitchFamily="2"/>
                </a:rPr>
                <a:t>Source de lumière </a:t>
              </a:r>
              <a:r>
                <a:rPr lang="fr-FR" sz="1600" b="1" dirty="0" smtClean="0">
                  <a:solidFill>
                    <a:srgbClr val="FFFF00"/>
                  </a:solidFill>
                  <a:latin typeface="Liberation Sans" pitchFamily="18"/>
                  <a:ea typeface="DejaVu Sans" pitchFamily="2"/>
                  <a:cs typeface="DejaVu Sans" pitchFamily="2"/>
                </a:rPr>
                <a:t>collimatée fibrée</a:t>
              </a:r>
              <a:endParaRPr lang="fr-FR" sz="1600" b="1" dirty="0">
                <a:solidFill>
                  <a:srgbClr val="FFFF00"/>
                </a:solidFill>
                <a:latin typeface="Liberation Sans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5394302" y="6441331"/>
              <a:ext cx="2643206" cy="2746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78903" tIns="39452" rIns="78903" bIns="39452" anchorCtr="0" compatLnSpc="0">
              <a:spAutoFit/>
            </a:bodyPr>
            <a:lstStyle/>
            <a:p>
              <a:pPr hangingPunct="0"/>
              <a:r>
                <a:rPr lang="fr-FR" sz="1300" dirty="0">
                  <a:solidFill>
                    <a:srgbClr val="0DD703"/>
                  </a:solidFill>
                  <a:latin typeface="Liberation Sans" pitchFamily="18"/>
                  <a:ea typeface="DejaVu Sans" pitchFamily="2"/>
                  <a:cs typeface="DejaVu Sans" pitchFamily="2"/>
                </a:rPr>
                <a:t>&gt;63</a:t>
              </a:r>
              <a:r>
                <a:rPr lang="fr-FR" sz="1300" dirty="0" smtClean="0">
                  <a:solidFill>
                    <a:srgbClr val="0DD703"/>
                  </a:solidFill>
                  <a:latin typeface="Liberation Sans" pitchFamily="18"/>
                  <a:ea typeface="DejaVu Sans" pitchFamily="2"/>
                  <a:cs typeface="DejaVu Sans" pitchFamily="2"/>
                </a:rPr>
                <a:t>° (eau sur la face) </a:t>
              </a:r>
              <a:r>
                <a:rPr lang="fr-FR" sz="1300" dirty="0">
                  <a:solidFill>
                    <a:srgbClr val="0DD703"/>
                  </a:solidFill>
                  <a:latin typeface="Liberation Sans" pitchFamily="18"/>
                  <a:ea typeface="DejaVu Sans" pitchFamily="2"/>
                  <a:cs typeface="DejaVu Sans" pitchFamily="2"/>
                </a:rPr>
                <a:t>→ </a:t>
              </a:r>
              <a:r>
                <a:rPr lang="fr-FR" sz="1300" dirty="0" smtClean="0">
                  <a:solidFill>
                    <a:srgbClr val="0DD703"/>
                  </a:solidFill>
                  <a:latin typeface="Liberation Sans" pitchFamily="18"/>
                  <a:ea typeface="DejaVu Sans" pitchFamily="2"/>
                  <a:cs typeface="DejaVu Sans" pitchFamily="2"/>
                </a:rPr>
                <a:t>réfraction</a:t>
              </a:r>
              <a:endParaRPr lang="fr-FR" sz="1300" dirty="0">
                <a:solidFill>
                  <a:srgbClr val="0DD703"/>
                </a:solidFill>
                <a:latin typeface="Liberation Sans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3417514" y="5258026"/>
              <a:ext cx="461826" cy="286847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78903" tIns="39452" rIns="78903" bIns="39452" compatLnSpc="0">
              <a:spAutoFit/>
            </a:bodyPr>
            <a:lstStyle/>
            <a:p>
              <a:pPr hangingPunct="0"/>
              <a:r>
                <a:rPr lang="fr-FR" sz="1300" i="1">
                  <a:latin typeface="Liberation Sans" pitchFamily="18"/>
                  <a:ea typeface="DejaVu Sans" pitchFamily="2"/>
                  <a:cs typeface="DejaVu Sans" pitchFamily="2"/>
                </a:rPr>
                <a:t>45°</a:t>
              </a:r>
            </a:p>
          </p:txBody>
        </p:sp>
        <p:sp>
          <p:nvSpPr>
            <p:cNvPr id="28" name="Forme libre 27"/>
            <p:cNvSpPr/>
            <p:nvPr/>
          </p:nvSpPr>
          <p:spPr>
            <a:xfrm rot="5400000">
              <a:off x="2771976" y="5400572"/>
              <a:ext cx="265514" cy="80358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14" h="262" fill="none">
                  <a:moveTo>
                    <a:pt x="0" y="19130"/>
                  </a:moveTo>
                  <a:lnTo>
                    <a:pt x="319" y="19159"/>
                  </a:lnTo>
                  <a:lnTo>
                    <a:pt x="610" y="19218"/>
                  </a:lnTo>
                  <a:lnTo>
                    <a:pt x="814" y="1939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</a:ln>
          </p:spPr>
          <p:txBody>
            <a:bodyPr vert="horz" lIns="78903" tIns="39452" rIns="78903" bIns="39452" anchor="ctr" anchorCtr="1" compatLnSpc="0"/>
            <a:lstStyle/>
            <a:p>
              <a:pPr hangingPunct="0"/>
              <a:endParaRPr lang="fr-FR" sz="1600">
                <a:latin typeface="Liberation Sans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2586227" y="4996758"/>
              <a:ext cx="464905" cy="302813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78903" tIns="39452" rIns="78903" bIns="39452" anchorCtr="0" compatLnSpc="0">
              <a:spAutoFit/>
            </a:bodyPr>
            <a:lstStyle/>
            <a:p>
              <a:pPr hangingPunct="0"/>
              <a:r>
                <a:rPr lang="fr-FR" sz="1400" i="1">
                  <a:latin typeface="Liberation Sans" pitchFamily="18"/>
                  <a:ea typeface="DejaVu Sans" pitchFamily="2"/>
                  <a:cs typeface="DejaVu Sans" pitchFamily="2"/>
                </a:rPr>
                <a:t>53°</a:t>
              </a:r>
            </a:p>
          </p:txBody>
        </p:sp>
        <p:sp>
          <p:nvSpPr>
            <p:cNvPr id="30" name="Connecteur droit 29"/>
            <p:cNvSpPr/>
            <p:nvPr/>
          </p:nvSpPr>
          <p:spPr>
            <a:xfrm flipH="1">
              <a:off x="1754940" y="5356001"/>
              <a:ext cx="923652" cy="163293"/>
            </a:xfrm>
            <a:prstGeom prst="line">
              <a:avLst/>
            </a:prstGeom>
            <a:noFill/>
            <a:ln w="0">
              <a:solidFill>
                <a:srgbClr val="0DD703"/>
              </a:solidFill>
              <a:prstDash val="solid"/>
              <a:tailEnd type="arrow"/>
            </a:ln>
          </p:spPr>
          <p:txBody>
            <a:bodyPr vert="horz" lIns="78903" tIns="39452" rIns="78903" bIns="39452" anchor="ctr" anchorCtr="1" compatLnSpc="0"/>
            <a:lstStyle/>
            <a:p>
              <a:pPr hangingPunct="0"/>
              <a:endParaRPr lang="fr-FR" sz="1600">
                <a:latin typeface="Liberation Sans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4987722" y="4474220"/>
              <a:ext cx="692331" cy="24189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78903" tIns="39452" rIns="78903" bIns="39452" anchorCtr="0" compatLnSpc="0">
              <a:spAutoFit/>
            </a:bodyPr>
            <a:lstStyle/>
            <a:p>
              <a:pPr hangingPunct="0"/>
              <a:r>
                <a:rPr lang="fr-FR" sz="1100" u="sng" dirty="0" smtClean="0">
                  <a:ea typeface="DejaVu Sans" pitchFamily="2"/>
                  <a:cs typeface="KodchiangUPC" pitchFamily="18" charset="-34"/>
                </a:rPr>
                <a:t>n1=1,5</a:t>
              </a:r>
              <a:endParaRPr lang="fr-FR" sz="1100" u="sng" dirty="0">
                <a:ea typeface="DejaVu Sans" pitchFamily="2"/>
                <a:cs typeface="KodchiangUPC" pitchFamily="18" charset="-34"/>
              </a:endParaRPr>
            </a:p>
          </p:txBody>
        </p:sp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1285860"/>
            <a:ext cx="2988681" cy="17859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5" name="ZoneTexte 34"/>
          <p:cNvSpPr txBox="1"/>
          <p:nvPr/>
        </p:nvSpPr>
        <p:spPr>
          <a:xfrm>
            <a:off x="2928926" y="5786454"/>
            <a:ext cx="4714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Signal de sortie binaire : détection ou absence de signal selon la présence ou non d’eau</a:t>
            </a:r>
            <a:endParaRPr lang="fr-FR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7" name="Image 36" descr="photo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6331759" y="1525225"/>
            <a:ext cx="2627784" cy="19708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8" name="ZoneTexte 37"/>
          <p:cNvSpPr txBox="1"/>
          <p:nvPr/>
        </p:nvSpPr>
        <p:spPr>
          <a:xfrm>
            <a:off x="4860032" y="1844824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Lame guidant la lumière provenant de la diode fibrée</a:t>
            </a:r>
            <a:endParaRPr lang="fr-FR" sz="1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6" name="Espace réservé du numéro de diapositive 35"/>
          <p:cNvSpPr>
            <a:spLocks noGrp="1"/>
          </p:cNvSpPr>
          <p:nvPr>
            <p:ph type="sldNum" sz="quarter" idx="12"/>
          </p:nvPr>
        </p:nvSpPr>
        <p:spPr>
          <a:xfrm>
            <a:off x="7164288" y="6492875"/>
            <a:ext cx="762000" cy="365125"/>
          </a:xfrm>
        </p:spPr>
        <p:txBody>
          <a:bodyPr/>
          <a:lstStyle/>
          <a:p>
            <a:fld id="{56151994-7345-41BF-8318-5A1D62E84D79}" type="slidenum">
              <a:rPr lang="fr-FR" smtClean="0"/>
              <a:pPr/>
              <a:t>6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Espace réservé du contenu 4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="" xmlns:p14="http://schemas.microsoft.com/office/powerpoint/2010/main" val="2325135123"/>
              </p:ext>
            </p:extLst>
          </p:nvPr>
        </p:nvGraphicFramePr>
        <p:xfrm>
          <a:off x="1214414" y="1247760"/>
          <a:ext cx="6643734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543956" cy="1143000"/>
          </a:xfrm>
        </p:spPr>
        <p:txBody>
          <a:bodyPr>
            <a:noAutofit/>
          </a:bodyPr>
          <a:lstStyle/>
          <a:p>
            <a:pPr algn="ctr"/>
            <a:r>
              <a:rPr lang="fr-FR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Architecture électronique</a:t>
            </a:r>
            <a:endParaRPr lang="fr-FR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7" cstate="print">
            <a:lum/>
            <a:alphaModFix/>
          </a:blip>
          <a:srcRect/>
          <a:stretch>
            <a:fillRect/>
          </a:stretch>
        </p:blipFill>
        <p:spPr>
          <a:xfrm>
            <a:off x="0" y="5998680"/>
            <a:ext cx="2340000" cy="85932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8" cstate="print">
            <a:lum/>
            <a:alphaModFix/>
          </a:blip>
          <a:srcRect/>
          <a:stretch>
            <a:fillRect/>
          </a:stretch>
        </p:blipFill>
        <p:spPr>
          <a:xfrm>
            <a:off x="8001024" y="5755328"/>
            <a:ext cx="1142976" cy="11026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7164288" y="6492875"/>
            <a:ext cx="762000" cy="365125"/>
          </a:xfrm>
        </p:spPr>
        <p:txBody>
          <a:bodyPr/>
          <a:lstStyle/>
          <a:p>
            <a:fld id="{56151994-7345-41BF-8318-5A1D62E84D79}" type="slidenum">
              <a:rPr lang="fr-FR" smtClean="0"/>
              <a:pPr/>
              <a:t>7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543956" cy="1143000"/>
          </a:xfrm>
        </p:spPr>
        <p:txBody>
          <a:bodyPr>
            <a:noAutofit/>
          </a:bodyPr>
          <a:lstStyle/>
          <a:p>
            <a:pPr algn="ctr"/>
            <a:r>
              <a:rPr lang="fr-FR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CANSAT : Structure Mécanique</a:t>
            </a:r>
            <a:endParaRPr lang="fr-FR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357298"/>
            <a:ext cx="5143504" cy="4525963"/>
          </a:xfrm>
        </p:spPr>
        <p:txBody>
          <a:bodyPr>
            <a:normAutofit/>
          </a:bodyPr>
          <a:lstStyle/>
          <a:p>
            <a:endParaRPr lang="fr-FR" sz="2800" dirty="0" smtClean="0"/>
          </a:p>
          <a:p>
            <a:r>
              <a:rPr lang="fr-FR" sz="2800" dirty="0" smtClean="0"/>
              <a:t>Structure en étage modulable</a:t>
            </a:r>
          </a:p>
          <a:p>
            <a:endParaRPr lang="fr-FR" sz="2800" dirty="0" smtClean="0"/>
          </a:p>
          <a:p>
            <a:r>
              <a:rPr lang="fr-FR" sz="2800" dirty="0" smtClean="0"/>
              <a:t>Amortisseurs à l’étude</a:t>
            </a:r>
          </a:p>
          <a:p>
            <a:endParaRPr lang="fr-FR" sz="2800" dirty="0" smtClean="0"/>
          </a:p>
          <a:p>
            <a:r>
              <a:rPr lang="fr-FR" sz="2800" dirty="0" smtClean="0"/>
              <a:t>Structure en Dural = solidité et légèreté</a:t>
            </a:r>
            <a:endParaRPr lang="fr-FR" dirty="0" smtClean="0"/>
          </a:p>
          <a:p>
            <a:endParaRPr lang="fr-FR" dirty="0" smtClean="0"/>
          </a:p>
          <a:p>
            <a:pPr>
              <a:buNone/>
            </a:pPr>
            <a:endParaRPr lang="fr-FR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lum/>
            <a:alphaModFix/>
          </a:blip>
          <a:srcRect/>
          <a:stretch>
            <a:fillRect/>
          </a:stretch>
        </p:blipFill>
        <p:spPr>
          <a:xfrm>
            <a:off x="0" y="5998680"/>
            <a:ext cx="2340000" cy="85932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196752"/>
            <a:ext cx="3055155" cy="39427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8001024" y="5755328"/>
            <a:ext cx="1142976" cy="11026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5013176"/>
            <a:ext cx="1889713" cy="16649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7164288" y="6492875"/>
            <a:ext cx="762000" cy="365125"/>
          </a:xfrm>
        </p:spPr>
        <p:txBody>
          <a:bodyPr/>
          <a:lstStyle/>
          <a:p>
            <a:fld id="{56151994-7345-41BF-8318-5A1D62E84D79}" type="slidenum">
              <a:rPr lang="fr-FR" smtClean="0"/>
              <a:pPr/>
              <a:t>8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149080"/>
            <a:ext cx="1866900" cy="2124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543956" cy="1143000"/>
          </a:xfrm>
        </p:spPr>
        <p:txBody>
          <a:bodyPr>
            <a:noAutofit/>
          </a:bodyPr>
          <a:lstStyle/>
          <a:p>
            <a:pPr algn="ctr"/>
            <a:r>
              <a:rPr lang="fr-FR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Alimentation et Transmission</a:t>
            </a:r>
            <a:endParaRPr lang="fr-FR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357298"/>
            <a:ext cx="5857884" cy="4525963"/>
          </a:xfrm>
        </p:spPr>
        <p:txBody>
          <a:bodyPr>
            <a:normAutofit lnSpcReduction="10000"/>
          </a:bodyPr>
          <a:lstStyle/>
          <a:p>
            <a:endParaRPr lang="fr-FR" sz="2800" dirty="0" smtClean="0"/>
          </a:p>
          <a:p>
            <a:r>
              <a:rPr lang="fr-FR" u="sng" dirty="0" smtClean="0"/>
              <a:t>Alimentation du </a:t>
            </a:r>
            <a:r>
              <a:rPr lang="fr-FR" u="sng" dirty="0" err="1" smtClean="0"/>
              <a:t>CanSat</a:t>
            </a:r>
            <a:r>
              <a:rPr lang="fr-FR" u="sng" dirty="0" smtClean="0"/>
              <a:t> : </a:t>
            </a:r>
            <a:r>
              <a:rPr lang="fr-FR" dirty="0" smtClean="0"/>
              <a:t>2 batteries rechargeables </a:t>
            </a:r>
            <a:r>
              <a:rPr lang="fr-FR" sz="1600" i="1" dirty="0" smtClean="0"/>
              <a:t>(Nickel-hydrure métallique)</a:t>
            </a:r>
            <a:endParaRPr lang="fr-FR" i="1" dirty="0" smtClean="0"/>
          </a:p>
          <a:p>
            <a:endParaRPr lang="fr-FR" dirty="0" smtClean="0"/>
          </a:p>
          <a:p>
            <a:r>
              <a:rPr lang="fr-FR" u="sng" dirty="0" smtClean="0"/>
              <a:t>Transmission : </a:t>
            </a:r>
            <a:r>
              <a:rPr lang="fr-FR" dirty="0" smtClean="0"/>
              <a:t>module type XBEE Pro OEM RF fonctionnant à 2400 MHz, puissance HF de sortie 10 dBm </a:t>
            </a:r>
            <a:r>
              <a:rPr lang="fr-FR" sz="1600" i="1" dirty="0" smtClean="0"/>
              <a:t>(conforme à la directive Européenne RTTE EN300-220 / EN301-489)</a:t>
            </a:r>
            <a:endParaRPr lang="fr-FR" i="1" dirty="0" smtClean="0"/>
          </a:p>
          <a:p>
            <a:pPr>
              <a:buNone/>
            </a:pPr>
            <a:endParaRPr lang="fr-FR" dirty="0" smtClean="0"/>
          </a:p>
          <a:p>
            <a:endParaRPr lang="fr-FR" dirty="0" smtClean="0"/>
          </a:p>
          <a:p>
            <a:pPr>
              <a:buNone/>
            </a:pPr>
            <a:endParaRPr lang="fr-FR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0" y="5998680"/>
            <a:ext cx="2340000" cy="85932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8001024" y="5755329"/>
            <a:ext cx="1142976" cy="11026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556969">
            <a:off x="6008183" y="1687620"/>
            <a:ext cx="1666875" cy="26955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1643050"/>
            <a:ext cx="1666875" cy="26955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7164288" y="6492875"/>
            <a:ext cx="762000" cy="365125"/>
          </a:xfrm>
        </p:spPr>
        <p:txBody>
          <a:bodyPr/>
          <a:lstStyle/>
          <a:p>
            <a:fld id="{56151994-7345-41BF-8318-5A1D62E84D79}" type="slidenum">
              <a:rPr lang="fr-FR" smtClean="0"/>
              <a:pPr/>
              <a:t>9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que">
  <a:themeElements>
    <a:clrScheme name="Technique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que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que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247</TotalTime>
  <Words>319</Words>
  <Application>Microsoft Office PowerPoint</Application>
  <PresentationFormat>Affichage à l'écran (4:3)</PresentationFormat>
  <Paragraphs>98</Paragraphs>
  <Slides>10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Technique</vt:lpstr>
      <vt:lpstr>CanSat MISSION Archimède</vt:lpstr>
      <vt:lpstr>PRESENTATION DE L’EQUIPE </vt:lpstr>
      <vt:lpstr>Mission Principale </vt:lpstr>
      <vt:lpstr>Mission Principale</vt:lpstr>
      <vt:lpstr>Mission libre: OPTIQUE</vt:lpstr>
      <vt:lpstr>Mission libre: OPTIQUE</vt:lpstr>
      <vt:lpstr>Architecture électronique</vt:lpstr>
      <vt:lpstr>CANSAT : Structure Mécanique</vt:lpstr>
      <vt:lpstr>Alimentation et Transmission</vt:lpstr>
      <vt:lpstr>Conclusion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CanSat MISSION Archimède</dc:title>
  <dc:creator>sgiudic</dc:creator>
  <cp:lastModifiedBy>eguilla</cp:lastModifiedBy>
  <cp:revision>28</cp:revision>
  <dcterms:created xsi:type="dcterms:W3CDTF">2011-02-11T13:17:06Z</dcterms:created>
  <dcterms:modified xsi:type="dcterms:W3CDTF">2011-02-17T16:54:31Z</dcterms:modified>
</cp:coreProperties>
</file>