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74" r:id="rId2"/>
    <p:sldId id="275" r:id="rId3"/>
    <p:sldId id="276" r:id="rId4"/>
    <p:sldId id="280" r:id="rId5"/>
    <p:sldId id="278" r:id="rId6"/>
    <p:sldId id="279" r:id="rId7"/>
    <p:sldId id="277" r:id="rId8"/>
    <p:sldId id="262" r:id="rId9"/>
    <p:sldId id="281" r:id="rId1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DCE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>
      <p:cViewPr>
        <p:scale>
          <a:sx n="66" d="100"/>
          <a:sy n="66" d="100"/>
        </p:scale>
        <p:origin x="-147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9366C84-0961-42B7-BE43-2BBD02D63CFD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A965694-48FC-4D2B-B47A-8F87A3FD3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122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B33AB2A-12CE-4C5D-802A-5A1405D6B03A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14552-DB91-4B16-BC48-8D9BBD6F1F01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1333A-EFB5-4C6E-8FDD-1967D213457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A66C8-7827-415C-86FE-14ECD74403EA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31388-8349-4447-B523-5557DDE0C4B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AB859-85A5-4B4F-ADE5-78A4CBD516AF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4B8CF-3A05-495B-B85C-BA9DAA57398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1A334-9DF6-4E55-997D-EC11E692994D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73A3B-0A5F-4817-9E8C-A08CB02641F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BDEAB-4539-448C-8CD3-682578277CD4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1B6E2-5D3B-44DA-91B3-F822597C1ED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D1291-5DE1-4243-A186-2A7622B9C5A0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DFBC2-EE76-435F-B6B9-2A25DCFD4F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814D4-CD6C-4A0C-ADCA-D0C84A4B63A5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7CD0F-4FB5-42D6-8076-186C83A3646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17251-F630-47B9-9D51-6C4DBE57D523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C5D48-8459-4B76-902E-78DFAF67A82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B1A67-66CE-4783-AB3C-BC790650144D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3DA0E-0CFC-4882-9A19-FDED0382375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99566-FF75-4C3E-8E85-2E8D993C2F69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94D4-A726-43E2-B943-05EC832720E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99D8F-735D-4E1F-BF44-20F1B75FDE56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BF1FC-A44E-4B73-9E23-4648D07CE5A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C9475E-7DB1-48DA-8B79-A7E0BDA33B74}" type="datetimeFigureOut">
              <a:rPr lang="tr-TR"/>
              <a:pPr>
                <a:defRPr/>
              </a:pPr>
              <a:t>01.03.2011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9241F5-774F-4740-BDCE-A8CF005E6F3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572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Cansat 2011 PDR</a:t>
            </a:r>
            <a:endParaRPr lang="tr-TR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(UYARI)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4C904D62-9FF1-4B82-B37E-54665A8424AF}" type="slidenum">
              <a:rPr lang="en-US"/>
              <a:pPr algn="ctr">
                <a:defRPr/>
              </a:pPr>
              <a:t>1</a:t>
            </a:fld>
            <a:endParaRPr lang="en-US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143125"/>
            <a:ext cx="7772400" cy="2727325"/>
          </a:xfrm>
        </p:spPr>
        <p:txBody>
          <a:bodyPr/>
          <a:lstStyle/>
          <a:p>
            <a:r>
              <a:rPr lang="tr-TR" dirty="0" smtClean="0"/>
              <a:t>  </a:t>
            </a:r>
            <a:r>
              <a:rPr lang="en-US" sz="5500" dirty="0" smtClean="0"/>
              <a:t>UYARI T</a:t>
            </a:r>
            <a:r>
              <a:rPr lang="tr-TR" sz="5500" dirty="0" smtClean="0"/>
              <a:t>EAM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PRELIMINARY DESIGN </a:t>
            </a:r>
            <a:r>
              <a:rPr lang="en-US" dirty="0" smtClean="0"/>
              <a:t>R</a:t>
            </a:r>
            <a:r>
              <a:rPr lang="tr-TR" dirty="0" smtClean="0"/>
              <a:t>EPORT</a:t>
            </a:r>
            <a:endParaRPr lang="en-US" dirty="0" smtClean="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121442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572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Cansat 2011 PDR  </a:t>
            </a:r>
            <a:endParaRPr lang="tr-TR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(UYARI)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A0DE76F8-5CED-49EB-AA59-C8A7ADC942EF}" type="slidenum">
              <a:rPr lang="en-US"/>
              <a:pPr algn="ctr">
                <a:defRPr/>
              </a:pPr>
              <a:t>2</a:t>
            </a:fld>
            <a:endParaRPr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121442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>
            <a:off x="0" y="621508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78" name="11 Dikdörtgen"/>
          <p:cNvSpPr>
            <a:spLocks noChangeArrowheads="1"/>
          </p:cNvSpPr>
          <p:nvPr/>
        </p:nvSpPr>
        <p:spPr bwMode="auto">
          <a:xfrm>
            <a:off x="0" y="1844675"/>
            <a:ext cx="8715375" cy="530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 i="1" u="sng">
              <a:latin typeface="Calibri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000">
                <a:latin typeface="Calibri" pitchFamily="34" charset="0"/>
              </a:rPr>
              <a:t>Quick </a:t>
            </a:r>
            <a:r>
              <a:rPr lang="tr-TR" sz="2000">
                <a:latin typeface="Calibri" pitchFamily="34" charset="0"/>
              </a:rPr>
              <a:t>O</a:t>
            </a:r>
            <a:r>
              <a:rPr lang="en-US" sz="2000">
                <a:latin typeface="Calibri" pitchFamily="34" charset="0"/>
              </a:rPr>
              <a:t>ve</a:t>
            </a:r>
            <a:r>
              <a:rPr lang="tr-TR" sz="2000">
                <a:latin typeface="Calibri" pitchFamily="34" charset="0"/>
              </a:rPr>
              <a:t>r</a:t>
            </a:r>
            <a:r>
              <a:rPr lang="en-US" sz="2000">
                <a:latin typeface="Calibri" pitchFamily="34" charset="0"/>
              </a:rPr>
              <a:t>view</a:t>
            </a:r>
            <a:endParaRPr lang="tr-TR" sz="2000">
              <a:latin typeface="Calibri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tr-TR" sz="2000">
              <a:latin typeface="Calibri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000">
                <a:latin typeface="Calibri" pitchFamily="34" charset="0"/>
              </a:rPr>
              <a:t>Technical </a:t>
            </a:r>
            <a:r>
              <a:rPr lang="tr-TR" sz="2000">
                <a:latin typeface="Calibri" pitchFamily="34" charset="0"/>
              </a:rPr>
              <a:t>P</a:t>
            </a:r>
            <a:r>
              <a:rPr lang="en-US" sz="2000">
                <a:latin typeface="Calibri" pitchFamily="34" charset="0"/>
              </a:rPr>
              <a:t>resentation</a:t>
            </a:r>
            <a:endParaRPr lang="tr-TR" sz="2000">
              <a:latin typeface="Calibri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tr-TR" sz="2000">
              <a:latin typeface="Calibri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tr-TR" sz="2000">
                <a:latin typeface="Calibri" pitchFamily="34" charset="0"/>
              </a:rPr>
              <a:t>M</a:t>
            </a:r>
            <a:r>
              <a:rPr lang="en-US" sz="2000">
                <a:latin typeface="Calibri" pitchFamily="34" charset="0"/>
              </a:rPr>
              <a:t>ission</a:t>
            </a:r>
            <a:r>
              <a:rPr lang="tr-TR" sz="2000">
                <a:latin typeface="Calibri" pitchFamily="34" charset="0"/>
              </a:rPr>
              <a:t>s</a:t>
            </a:r>
          </a:p>
          <a:p>
            <a:pPr lvl="1">
              <a:buFont typeface="Wingdings" pitchFamily="2" charset="2"/>
              <a:buChar char="Ø"/>
            </a:pPr>
            <a:endParaRPr lang="tr-TR" sz="2000">
              <a:latin typeface="Calibri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000">
                <a:latin typeface="Calibri" pitchFamily="34" charset="0"/>
              </a:rPr>
              <a:t>Budgets</a:t>
            </a:r>
            <a:endParaRPr lang="tr-TR" sz="2000">
              <a:latin typeface="Calibri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tr-TR" sz="2000">
              <a:latin typeface="Calibri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000">
                <a:latin typeface="Calibri" pitchFamily="34" charset="0"/>
              </a:rPr>
              <a:t>Emissions 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428625" y="908050"/>
            <a:ext cx="8715375" cy="90011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b="1" i="1" u="sng">
              <a:latin typeface="Calibri" pitchFamily="34" charset="0"/>
            </a:endParaRPr>
          </a:p>
          <a:p>
            <a:r>
              <a:rPr lang="tr-TR" sz="3000" b="1" i="1">
                <a:solidFill>
                  <a:srgbClr val="93CDDD"/>
                </a:solidFill>
                <a:latin typeface="Calibri" pitchFamily="34" charset="0"/>
              </a:rPr>
              <a:t>	</a:t>
            </a:r>
            <a:r>
              <a:rPr lang="tr-TR" sz="3500">
                <a:solidFill>
                  <a:srgbClr val="93CDDD"/>
                </a:solidFill>
                <a:latin typeface="Calibri" pitchFamily="34" charset="0"/>
              </a:rPr>
              <a:t>C</a:t>
            </a:r>
            <a:r>
              <a:rPr lang="en-US" sz="3500">
                <a:solidFill>
                  <a:srgbClr val="93CDDD"/>
                </a:solidFill>
                <a:latin typeface="Calibri" pitchFamily="34" charset="0"/>
              </a:rPr>
              <a:t>ontents</a:t>
            </a:r>
            <a:endParaRPr lang="tr-TR" sz="3500">
              <a:solidFill>
                <a:srgbClr val="93CDDD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572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Cansat 2011 PDR</a:t>
            </a:r>
            <a:endParaRPr lang="tr-TR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(UYARI)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CDA358E4-2070-423B-8C87-21322E96465E}" type="slidenum">
              <a:rPr lang="en-US"/>
              <a:pPr algn="ctr">
                <a:defRPr/>
              </a:pPr>
              <a:t>3</a:t>
            </a:fld>
            <a:endParaRPr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121442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>
            <a:off x="0" y="621508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6 Dikdörtgen"/>
          <p:cNvSpPr/>
          <p:nvPr/>
        </p:nvSpPr>
        <p:spPr>
          <a:xfrm>
            <a:off x="0" y="1196975"/>
            <a:ext cx="8286750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500" dirty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 	 </a:t>
            </a:r>
            <a:r>
              <a:rPr lang="tr-TR" sz="30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Quick</a:t>
            </a:r>
            <a:r>
              <a:rPr lang="tr-TR" sz="3000" dirty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 </a:t>
            </a:r>
            <a:r>
              <a:rPr lang="tr-TR" sz="30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Overview</a:t>
            </a:r>
            <a:endParaRPr lang="tr-TR" sz="3000" dirty="0">
              <a:solidFill>
                <a:schemeClr val="accent5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200" dirty="0">
                <a:latin typeface="+mn-lt"/>
                <a:cs typeface="+mn-cs"/>
              </a:rPr>
              <a:t>          </a:t>
            </a:r>
            <a:endParaRPr lang="tr-TR" dirty="0">
              <a:latin typeface="+mn-lt"/>
              <a:cs typeface="+mn-cs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latin typeface="+mn-lt"/>
              <a:cs typeface="+mn-cs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latin typeface="+mn-lt"/>
              <a:cs typeface="+mn-cs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latin typeface="+mn-lt"/>
              <a:cs typeface="+mn-cs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latin typeface="+mn-lt"/>
              <a:cs typeface="+mn-cs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latin typeface="+mn-lt"/>
              <a:cs typeface="+mn-cs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latin typeface="+mn-lt"/>
              <a:cs typeface="+mn-cs"/>
            </a:endParaRPr>
          </a:p>
        </p:txBody>
      </p:sp>
      <p:pic>
        <p:nvPicPr>
          <p:cNvPr id="41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6475"/>
            <a:ext cx="3440113" cy="393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Sağ Ok"/>
          <p:cNvSpPr/>
          <p:nvPr/>
        </p:nvSpPr>
        <p:spPr>
          <a:xfrm>
            <a:off x="2700338" y="3357563"/>
            <a:ext cx="1008062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4" name="13 Sağ Ok"/>
          <p:cNvSpPr/>
          <p:nvPr/>
        </p:nvSpPr>
        <p:spPr>
          <a:xfrm>
            <a:off x="2419350" y="4371975"/>
            <a:ext cx="1285875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5" name="14 Sağ Ok"/>
          <p:cNvSpPr/>
          <p:nvPr/>
        </p:nvSpPr>
        <p:spPr>
          <a:xfrm>
            <a:off x="2339975" y="5589588"/>
            <a:ext cx="1285875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6" name="15 Sağ Ok"/>
          <p:cNvSpPr/>
          <p:nvPr/>
        </p:nvSpPr>
        <p:spPr>
          <a:xfrm>
            <a:off x="2268538" y="4941888"/>
            <a:ext cx="1285875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4108" name="16 Metin kutusu"/>
          <p:cNvSpPr txBox="1">
            <a:spLocks noChangeArrowheads="1"/>
          </p:cNvSpPr>
          <p:nvPr/>
        </p:nvSpPr>
        <p:spPr bwMode="auto">
          <a:xfrm>
            <a:off x="3635375" y="3284538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Parachute</a:t>
            </a:r>
          </a:p>
        </p:txBody>
      </p:sp>
      <p:sp>
        <p:nvSpPr>
          <p:cNvPr id="4109" name="17 Metin kutusu"/>
          <p:cNvSpPr txBox="1">
            <a:spLocks noChangeArrowheads="1"/>
          </p:cNvSpPr>
          <p:nvPr/>
        </p:nvSpPr>
        <p:spPr bwMode="auto">
          <a:xfrm>
            <a:off x="3635375" y="4292600"/>
            <a:ext cx="185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Mechanic</a:t>
            </a:r>
          </a:p>
        </p:txBody>
      </p:sp>
      <p:sp>
        <p:nvSpPr>
          <p:cNvPr id="4110" name="18 Metin kutusu"/>
          <p:cNvSpPr txBox="1">
            <a:spLocks noChangeArrowheads="1"/>
          </p:cNvSpPr>
          <p:nvPr/>
        </p:nvSpPr>
        <p:spPr bwMode="auto">
          <a:xfrm>
            <a:off x="3635375" y="486886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Electronic</a:t>
            </a:r>
          </a:p>
        </p:txBody>
      </p:sp>
      <p:sp>
        <p:nvSpPr>
          <p:cNvPr id="4111" name="19 Metin kutusu"/>
          <p:cNvSpPr txBox="1">
            <a:spLocks noChangeArrowheads="1"/>
          </p:cNvSpPr>
          <p:nvPr/>
        </p:nvSpPr>
        <p:spPr bwMode="auto">
          <a:xfrm>
            <a:off x="3635375" y="5445125"/>
            <a:ext cx="185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Airbag</a:t>
            </a:r>
          </a:p>
        </p:txBody>
      </p:sp>
      <p:sp>
        <p:nvSpPr>
          <p:cNvPr id="4112" name="21 Dikdörtgen"/>
          <p:cNvSpPr>
            <a:spLocks noChangeArrowheads="1"/>
          </p:cNvSpPr>
          <p:nvPr/>
        </p:nvSpPr>
        <p:spPr bwMode="auto">
          <a:xfrm>
            <a:off x="5364163" y="3789363"/>
            <a:ext cx="4465637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 u="sng">
                <a:latin typeface="Calibri" pitchFamily="34" charset="0"/>
              </a:rPr>
              <a:t>Missions:</a:t>
            </a:r>
          </a:p>
          <a:p>
            <a:endParaRPr lang="tr-TR" u="sng">
              <a:latin typeface="Calibri" pitchFamily="34" charset="0"/>
            </a:endParaRPr>
          </a:p>
          <a:p>
            <a:pPr lvl="1">
              <a:lnSpc>
                <a:spcPct val="115000"/>
              </a:lnSpc>
              <a:buFont typeface="Wingdings" pitchFamily="2" charset="2"/>
              <a:buChar char="ü"/>
            </a:pPr>
            <a:r>
              <a:rPr lang="tr-TR"/>
              <a:t> </a:t>
            </a:r>
            <a:r>
              <a:rPr lang="tr-TR">
                <a:latin typeface="Calibri" pitchFamily="34" charset="0"/>
              </a:rPr>
              <a:t>Atmospheric Sounding</a:t>
            </a:r>
          </a:p>
          <a:p>
            <a:pPr lvl="1">
              <a:lnSpc>
                <a:spcPct val="115000"/>
              </a:lnSpc>
              <a:buFont typeface="Wingdings" pitchFamily="2" charset="2"/>
              <a:buChar char="ü"/>
            </a:pPr>
            <a:r>
              <a:rPr lang="tr-TR"/>
              <a:t> </a:t>
            </a:r>
            <a:r>
              <a:rPr lang="tr-TR">
                <a:latin typeface="Calibri" pitchFamily="34" charset="0"/>
              </a:rPr>
              <a:t>Deploying of RF Antenna</a:t>
            </a:r>
          </a:p>
          <a:p>
            <a:pPr lvl="1">
              <a:lnSpc>
                <a:spcPct val="115000"/>
              </a:lnSpc>
              <a:buFont typeface="Wingdings" pitchFamily="2" charset="2"/>
              <a:buChar char="ü"/>
            </a:pPr>
            <a:r>
              <a:rPr lang="tr-TR"/>
              <a:t> </a:t>
            </a:r>
            <a:r>
              <a:rPr lang="tr-TR">
                <a:latin typeface="Calibri" pitchFamily="34" charset="0"/>
              </a:rPr>
              <a:t>Taking Photo</a:t>
            </a:r>
          </a:p>
          <a:p>
            <a:pPr lvl="1">
              <a:lnSpc>
                <a:spcPct val="115000"/>
              </a:lnSpc>
              <a:buFont typeface="Wingdings" pitchFamily="2" charset="2"/>
              <a:buChar char="ü"/>
            </a:pPr>
            <a:r>
              <a:rPr lang="tr-TR"/>
              <a:t> </a:t>
            </a:r>
            <a:r>
              <a:rPr lang="tr-TR">
                <a:latin typeface="Calibri" pitchFamily="34" charset="0"/>
              </a:rPr>
              <a:t>Airbag</a:t>
            </a:r>
          </a:p>
          <a:p>
            <a:pPr lvl="1">
              <a:lnSpc>
                <a:spcPct val="115000"/>
              </a:lnSpc>
              <a:buFont typeface="Wingdings" pitchFamily="2" charset="2"/>
              <a:buChar char="ü"/>
            </a:pPr>
            <a:r>
              <a:rPr lang="tr-TR"/>
              <a:t> </a:t>
            </a:r>
            <a:r>
              <a:rPr lang="tr-TR">
                <a:latin typeface="Calibri" pitchFamily="34" charset="0"/>
              </a:rPr>
              <a:t>Terraforming</a:t>
            </a:r>
          </a:p>
        </p:txBody>
      </p:sp>
      <p:sp>
        <p:nvSpPr>
          <p:cNvPr id="4113" name="22 Dikdörtgen"/>
          <p:cNvSpPr>
            <a:spLocks noChangeArrowheads="1"/>
          </p:cNvSpPr>
          <p:nvPr/>
        </p:nvSpPr>
        <p:spPr bwMode="auto">
          <a:xfrm>
            <a:off x="5364163" y="1773238"/>
            <a:ext cx="3024187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dirty="0">
                <a:latin typeface="Calibri" pitchFamily="34" charset="0"/>
              </a:rPr>
              <a:t> </a:t>
            </a:r>
            <a:r>
              <a:rPr lang="tr-TR" sz="2000" u="sng" dirty="0" err="1">
                <a:latin typeface="Calibri" pitchFamily="34" charset="0"/>
              </a:rPr>
              <a:t>Open</a:t>
            </a:r>
            <a:r>
              <a:rPr lang="tr-TR" sz="2000" u="sng" dirty="0">
                <a:latin typeface="Calibri" pitchFamily="34" charset="0"/>
              </a:rPr>
              <a:t> </a:t>
            </a:r>
            <a:r>
              <a:rPr lang="tr-TR" sz="2000" u="sng" dirty="0" err="1">
                <a:latin typeface="Calibri" pitchFamily="34" charset="0"/>
              </a:rPr>
              <a:t>Class</a:t>
            </a:r>
            <a:endParaRPr lang="tr-TR" sz="2000" u="sng" dirty="0">
              <a:latin typeface="Calibri" pitchFamily="34" charset="0"/>
            </a:endParaRPr>
          </a:p>
          <a:p>
            <a:endParaRPr lang="tr-TR" sz="2000" dirty="0">
              <a:latin typeface="Calibri" pitchFamily="34" charset="0"/>
            </a:endParaRPr>
          </a:p>
          <a:p>
            <a:pPr lvl="1">
              <a:lnSpc>
                <a:spcPct val="110000"/>
              </a:lnSpc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err="1">
                <a:latin typeface="Calibri" pitchFamily="34" charset="0"/>
              </a:rPr>
              <a:t>Diameter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smtClean="0">
                <a:latin typeface="Calibri" pitchFamily="34" charset="0"/>
              </a:rPr>
              <a:t>   </a:t>
            </a:r>
            <a:r>
              <a:rPr lang="tr-TR" sz="1100" dirty="0" smtClean="0"/>
              <a:t> </a:t>
            </a:r>
            <a:r>
              <a:rPr lang="tr-TR" dirty="0" smtClean="0"/>
              <a:t> </a:t>
            </a:r>
            <a:r>
              <a:rPr lang="tr-TR" dirty="0">
                <a:latin typeface="Calibri" pitchFamily="34" charset="0"/>
              </a:rPr>
              <a:t>80 mm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err="1">
                <a:latin typeface="Calibri" pitchFamily="34" charset="0"/>
              </a:rPr>
              <a:t>Height</a:t>
            </a:r>
            <a:r>
              <a:rPr lang="tr-TR" dirty="0">
                <a:latin typeface="Calibri" pitchFamily="34" charset="0"/>
              </a:rPr>
              <a:t>    </a:t>
            </a:r>
            <a:r>
              <a:rPr lang="tr-TR" dirty="0" smtClean="0">
                <a:latin typeface="Calibri" pitchFamily="34" charset="0"/>
              </a:rPr>
              <a:t>      </a:t>
            </a:r>
            <a:r>
              <a:rPr lang="tr-TR" sz="800" dirty="0" smtClean="0"/>
              <a:t> </a:t>
            </a:r>
            <a:r>
              <a:rPr lang="tr-TR" dirty="0">
                <a:latin typeface="Calibri" pitchFamily="34" charset="0"/>
              </a:rPr>
              <a:t>200mm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err="1">
                <a:latin typeface="Calibri" pitchFamily="34" charset="0"/>
              </a:rPr>
              <a:t>Mass</a:t>
            </a:r>
            <a:r>
              <a:rPr lang="tr-TR" dirty="0">
                <a:latin typeface="Calibri" pitchFamily="34" charset="0"/>
              </a:rPr>
              <a:t>   </a:t>
            </a: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dirty="0">
                <a:latin typeface="Calibri" pitchFamily="34" charset="0"/>
              </a:rPr>
              <a:t>&lt;</a:t>
            </a:r>
            <a:r>
              <a:rPr lang="tr-TR" dirty="0"/>
              <a:t>  </a:t>
            </a:r>
            <a:r>
              <a:rPr lang="tr-TR" dirty="0">
                <a:latin typeface="Calibri" pitchFamily="34" charset="0"/>
              </a:rPr>
              <a:t> 1Kg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err="1" smtClean="0">
                <a:latin typeface="Calibri" pitchFamily="34" charset="0"/>
              </a:rPr>
              <a:t>Volume</a:t>
            </a:r>
            <a:r>
              <a:rPr lang="tr-TR" sz="1100" dirty="0" smtClean="0">
                <a:latin typeface="Calibri" pitchFamily="34" charset="0"/>
              </a:rPr>
              <a:t> </a:t>
            </a:r>
            <a:r>
              <a:rPr lang="tr-TR" dirty="0" smtClean="0">
                <a:latin typeface="Calibri" pitchFamily="34" charset="0"/>
              </a:rPr>
              <a:t>   &lt; </a:t>
            </a:r>
            <a:r>
              <a:rPr lang="tr-TR" sz="1100" dirty="0" smtClean="0"/>
              <a:t> </a:t>
            </a:r>
            <a:r>
              <a:rPr lang="tr-TR" sz="800" dirty="0" smtClean="0"/>
              <a:t> </a:t>
            </a:r>
            <a:r>
              <a:rPr lang="tr-TR" dirty="0" smtClean="0"/>
              <a:t> </a:t>
            </a:r>
            <a:r>
              <a:rPr lang="tr-TR" dirty="0">
                <a:latin typeface="Calibri" pitchFamily="34" charset="0"/>
              </a:rPr>
              <a:t>1lt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572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Cansat 2011 PDR</a:t>
            </a:r>
            <a:endParaRPr lang="tr-TR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(UYARI)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8C24DA3E-E55C-44F7-816C-A6B120A1495B}" type="slidenum">
              <a:rPr lang="en-US"/>
              <a:pPr algn="ctr">
                <a:defRPr/>
              </a:pPr>
              <a:t>4</a:t>
            </a:fld>
            <a:endParaRPr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1204127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>
            <a:off x="0" y="621508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179512" y="1196975"/>
            <a:ext cx="8784976" cy="3173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000" dirty="0">
                <a:solidFill>
                  <a:srgbClr val="93CDDD"/>
                </a:solidFill>
                <a:latin typeface="Calibri" pitchFamily="34" charset="0"/>
              </a:rPr>
              <a:t>	</a:t>
            </a:r>
            <a:r>
              <a:rPr lang="tr-TR" sz="3000" dirty="0" err="1">
                <a:solidFill>
                  <a:srgbClr val="93CDDD"/>
                </a:solidFill>
                <a:latin typeface="Calibri" pitchFamily="34" charset="0"/>
              </a:rPr>
              <a:t>Landing</a:t>
            </a:r>
            <a:r>
              <a:rPr lang="tr-TR" sz="3000" dirty="0">
                <a:solidFill>
                  <a:srgbClr val="93CDDD"/>
                </a:solidFill>
                <a:latin typeface="Calibri" pitchFamily="34" charset="0"/>
              </a:rPr>
              <a:t> </a:t>
            </a:r>
            <a:r>
              <a:rPr lang="tr-TR" sz="3000" dirty="0" err="1">
                <a:solidFill>
                  <a:srgbClr val="93CDDD"/>
                </a:solidFill>
                <a:latin typeface="Calibri" pitchFamily="34" charset="0"/>
              </a:rPr>
              <a:t>System</a:t>
            </a:r>
            <a:endParaRPr lang="tr-TR" sz="3000" dirty="0">
              <a:solidFill>
                <a:srgbClr val="93CDDD"/>
              </a:solidFill>
              <a:latin typeface="Calibri" pitchFamily="34" charset="0"/>
            </a:endParaRPr>
          </a:p>
          <a:p>
            <a:endParaRPr lang="tr-TR" sz="1000" dirty="0">
              <a:solidFill>
                <a:srgbClr val="93CDDD"/>
              </a:solidFill>
              <a:latin typeface="Calibri" pitchFamily="34" charset="0"/>
            </a:endParaRPr>
          </a:p>
          <a:p>
            <a:pPr lvl="1">
              <a:lnSpc>
                <a:spcPct val="200000"/>
              </a:lnSpc>
              <a:spcAft>
                <a:spcPts val="600"/>
              </a:spcAft>
              <a:buFont typeface="Wingdings" pitchFamily="2" charset="2"/>
              <a:buChar char="ü"/>
            </a:pPr>
            <a:r>
              <a:rPr lang="tr-TR" dirty="0">
                <a:latin typeface="Calibri" pitchFamily="34" charset="0"/>
              </a:rPr>
              <a:t> 	</a:t>
            </a:r>
            <a:r>
              <a:rPr lang="tr-TR" dirty="0" err="1">
                <a:latin typeface="Calibri" pitchFamily="34" charset="0"/>
                <a:cs typeface="Arabic Typesetting" pitchFamily="66" charset="-78"/>
              </a:rPr>
              <a:t>We</a:t>
            </a:r>
            <a:r>
              <a:rPr lang="tr-TR" dirty="0">
                <a:latin typeface="Calibri" pitchFamily="34" charset="0"/>
                <a:cs typeface="Arabic Typesetting" pitchFamily="66" charset="-78"/>
              </a:rPr>
              <a:t> </a:t>
            </a:r>
            <a:r>
              <a:rPr lang="tr-TR" dirty="0" err="1">
                <a:latin typeface="Calibri" pitchFamily="34" charset="0"/>
                <a:cs typeface="Arabic Typesetting" pitchFamily="66" charset="-78"/>
              </a:rPr>
              <a:t>will</a:t>
            </a:r>
            <a:r>
              <a:rPr lang="tr-TR" dirty="0">
                <a:latin typeface="Calibri" pitchFamily="34" charset="0"/>
                <a:cs typeface="Arabic Typesetting" pitchFamily="66" charset="-78"/>
              </a:rPr>
              <a:t> </a:t>
            </a:r>
            <a:r>
              <a:rPr lang="tr-TR" dirty="0" err="1">
                <a:latin typeface="Calibri" pitchFamily="34" charset="0"/>
                <a:cs typeface="Arabic Typesetting" pitchFamily="66" charset="-78"/>
              </a:rPr>
              <a:t>use</a:t>
            </a:r>
            <a:r>
              <a:rPr lang="tr-TR" dirty="0">
                <a:latin typeface="Calibri" pitchFamily="34" charset="0"/>
                <a:cs typeface="Arabic Typesetting" pitchFamily="66" charset="-78"/>
              </a:rPr>
              <a:t> </a:t>
            </a:r>
            <a:r>
              <a:rPr lang="en-US" dirty="0">
                <a:latin typeface="Calibri" pitchFamily="34" charset="0"/>
                <a:cs typeface="Arabic Typesetting" pitchFamily="66" charset="-78"/>
              </a:rPr>
              <a:t>autonomous</a:t>
            </a:r>
            <a:r>
              <a:rPr lang="tr-TR" dirty="0">
                <a:latin typeface="Calibri" pitchFamily="34" charset="0"/>
                <a:cs typeface="Arabic Typesetting" pitchFamily="66" charset="-78"/>
              </a:rPr>
              <a:t> s</a:t>
            </a:r>
            <a:r>
              <a:rPr lang="en-US" dirty="0" err="1">
                <a:latin typeface="Calibri" pitchFamily="34" charset="0"/>
                <a:cs typeface="Arabic Typesetting" pitchFamily="66" charset="-78"/>
              </a:rPr>
              <a:t>tructure</a:t>
            </a:r>
            <a:r>
              <a:rPr lang="en-US" dirty="0">
                <a:latin typeface="Calibri" pitchFamily="34" charset="0"/>
                <a:cs typeface="Arabic Typesetting" pitchFamily="66" charset="-78"/>
              </a:rPr>
              <a:t> in our landing system</a:t>
            </a:r>
            <a:r>
              <a:rPr lang="tr-TR" dirty="0">
                <a:latin typeface="Calibri" pitchFamily="34" charset="0"/>
              </a:rPr>
              <a:t>	</a:t>
            </a:r>
            <a:endParaRPr lang="tr-TR" dirty="0">
              <a:latin typeface="Calibri" pitchFamily="34" charset="0"/>
              <a:cs typeface="Arabic Typesetting" pitchFamily="66" charset="-78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ü"/>
            </a:pPr>
            <a:r>
              <a:rPr lang="tr-TR" dirty="0">
                <a:latin typeface="Calibri" pitchFamily="34" charset="0"/>
                <a:cs typeface="Arabic Typesetting" pitchFamily="66" charset="-78"/>
              </a:rPr>
              <a:t> 	</a:t>
            </a:r>
            <a:r>
              <a:rPr lang="en-US" dirty="0">
                <a:latin typeface="Calibri" pitchFamily="34" charset="0"/>
                <a:cs typeface="Arabic Typesetting" pitchFamily="66" charset="-78"/>
              </a:rPr>
              <a:t>Our system </a:t>
            </a:r>
            <a:r>
              <a:rPr lang="en-US" dirty="0" smtClean="0">
                <a:latin typeface="Calibri" pitchFamily="34" charset="0"/>
                <a:cs typeface="Arabic Typesetting" pitchFamily="66" charset="-78"/>
              </a:rPr>
              <a:t>aimed </a:t>
            </a:r>
            <a:r>
              <a:rPr lang="en-US" dirty="0">
                <a:latin typeface="Calibri" pitchFamily="34" charset="0"/>
                <a:cs typeface="Arabic Typesetting" pitchFamily="66" charset="-78"/>
              </a:rPr>
              <a:t>at stroke to ten-meter diameter of landing </a:t>
            </a:r>
            <a:r>
              <a:rPr lang="en-US" dirty="0" smtClean="0">
                <a:latin typeface="Calibri" pitchFamily="34" charset="0"/>
                <a:cs typeface="Arabic Typesetting" pitchFamily="66" charset="-78"/>
              </a:rPr>
              <a:t>point </a:t>
            </a:r>
            <a:r>
              <a:rPr lang="en-US" dirty="0">
                <a:latin typeface="Calibri" pitchFamily="34" charset="0"/>
                <a:cs typeface="Arabic Typesetting" pitchFamily="66" charset="-78"/>
              </a:rPr>
              <a:t>will be controlled by the servo</a:t>
            </a:r>
            <a:r>
              <a:rPr lang="tr-TR" dirty="0">
                <a:latin typeface="Calibri" pitchFamily="34" charset="0"/>
                <a:cs typeface="Arabic Typesetting" pitchFamily="66" charset="-78"/>
              </a:rPr>
              <a:t>,</a:t>
            </a:r>
            <a:r>
              <a:rPr lang="en-US" dirty="0">
                <a:latin typeface="Calibri" pitchFamily="34" charset="0"/>
                <a:cs typeface="Arabic Typesetting" pitchFamily="66" charset="-78"/>
              </a:rPr>
              <a:t> using software </a:t>
            </a:r>
            <a:endParaRPr lang="tr-TR" dirty="0">
              <a:latin typeface="Calibri" pitchFamily="34" charset="0"/>
              <a:cs typeface="Arabic Typesetting" pitchFamily="66" charset="-78"/>
            </a:endParaRPr>
          </a:p>
          <a:p>
            <a:pPr lvl="1">
              <a:buFont typeface="Wingdings" pitchFamily="2" charset="2"/>
              <a:buChar char="ü"/>
            </a:pPr>
            <a:r>
              <a:rPr lang="tr-TR" dirty="0">
                <a:latin typeface="Calibri" pitchFamily="34" charset="0"/>
              </a:rPr>
              <a:t> 	</a:t>
            </a:r>
            <a:r>
              <a:rPr lang="tr-TR" dirty="0" err="1">
                <a:latin typeface="Calibri" pitchFamily="34" charset="0"/>
              </a:rPr>
              <a:t>The</a:t>
            </a:r>
            <a:r>
              <a:rPr lang="tr-TR" dirty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parachute </a:t>
            </a:r>
            <a:r>
              <a:rPr lang="en-US" dirty="0" smtClean="0">
                <a:latin typeface="Calibri" pitchFamily="34" charset="0"/>
              </a:rPr>
              <a:t>system</a:t>
            </a:r>
            <a:r>
              <a:rPr lang="tr-TR" dirty="0" smtClean="0">
                <a:latin typeface="Calibri" pitchFamily="34" charset="0"/>
              </a:rPr>
              <a:t> is</a:t>
            </a:r>
            <a:r>
              <a:rPr lang="en-US" dirty="0">
                <a:latin typeface="Calibri" pitchFamily="34" charset="0"/>
              </a:rPr>
              <a:t> designed to leave the satellite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</a:rPr>
              <a:t>when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</a:rPr>
              <a:t>the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smtClean="0">
                <a:latin typeface="Calibri" pitchFamily="34" charset="0"/>
              </a:rPr>
              <a:t>s</a:t>
            </a:r>
            <a:r>
              <a:rPr lang="en-US" dirty="0" err="1" smtClean="0">
                <a:latin typeface="Calibri" pitchFamily="34" charset="0"/>
              </a:rPr>
              <a:t>atellite</a:t>
            </a:r>
            <a:r>
              <a:rPr lang="en-US" dirty="0">
                <a:latin typeface="Calibri" pitchFamily="34" charset="0"/>
              </a:rPr>
              <a:t> neared the ground</a:t>
            </a:r>
            <a:endParaRPr lang="tr-TR" dirty="0">
              <a:solidFill>
                <a:srgbClr val="93CDDD"/>
              </a:solidFill>
              <a:latin typeface="Calibri" pitchFamily="34" charset="0"/>
              <a:cs typeface="Arabic Typesetting" pitchFamily="66" charset="-78"/>
            </a:endParaRPr>
          </a:p>
          <a:p>
            <a:pPr lvl="1">
              <a:buFont typeface="Wingdings" pitchFamily="2" charset="2"/>
              <a:buChar char="ü"/>
            </a:pPr>
            <a:endParaRPr lang="tr-TR" dirty="0">
              <a:latin typeface="Calibri" pitchFamily="34" charset="0"/>
              <a:cs typeface="Arabic Typesetting" pitchFamily="66" charset="-78"/>
            </a:endParaRPr>
          </a:p>
          <a:p>
            <a:pPr lvl="1">
              <a:buFont typeface="Wingdings" pitchFamily="2" charset="2"/>
              <a:buChar char="ü"/>
            </a:pPr>
            <a:endParaRPr lang="tr-TR" dirty="0">
              <a:latin typeface="Calibri" pitchFamily="34" charset="0"/>
              <a:cs typeface="Arabic Typesetting" pitchFamily="66" charset="-78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206712" y="4090987"/>
            <a:ext cx="8858250" cy="286847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tr-TR" sz="3000" dirty="0">
                <a:solidFill>
                  <a:srgbClr val="93CDDD"/>
                </a:solidFill>
                <a:latin typeface="Calibri" pitchFamily="34" charset="0"/>
              </a:rPr>
              <a:t>	</a:t>
            </a:r>
            <a:r>
              <a:rPr lang="tr-TR" sz="3000" dirty="0" err="1">
                <a:solidFill>
                  <a:srgbClr val="376092"/>
                </a:solidFill>
                <a:latin typeface="Calibri" pitchFamily="34" charset="0"/>
              </a:rPr>
              <a:t>Parachute</a:t>
            </a:r>
            <a:endParaRPr lang="tr-TR" sz="3000" dirty="0">
              <a:solidFill>
                <a:srgbClr val="376092"/>
              </a:solidFill>
              <a:latin typeface="Calibri" pitchFamily="34" charset="0"/>
            </a:endParaRPr>
          </a:p>
          <a:p>
            <a:endParaRPr lang="tr-TR" dirty="0" smtClean="0">
              <a:solidFill>
                <a:srgbClr val="93CDDD"/>
              </a:solidFill>
              <a:latin typeface="Calibri" pitchFamily="34" charset="0"/>
            </a:endParaRPr>
          </a:p>
          <a:p>
            <a:pPr lvl="1">
              <a:lnSpc>
                <a:spcPct val="140000"/>
              </a:lnSpc>
              <a:spcAft>
                <a:spcPts val="600"/>
              </a:spcAft>
              <a:buFont typeface="Wingdings" pitchFamily="2" charset="2"/>
              <a:buChar char="ü"/>
            </a:pPr>
            <a:r>
              <a:rPr lang="tr-TR" dirty="0" smtClean="0">
                <a:latin typeface="Calibri" pitchFamily="34" charset="0"/>
              </a:rPr>
              <a:t> 	</a:t>
            </a:r>
            <a:r>
              <a:rPr lang="tr-TR" dirty="0" err="1" smtClean="0">
                <a:latin typeface="Calibri" pitchFamily="34" charset="0"/>
              </a:rPr>
              <a:t>Parachu</a:t>
            </a:r>
            <a:r>
              <a:rPr lang="en-US" dirty="0" err="1" smtClean="0">
                <a:latin typeface="Calibri" pitchFamily="34" charset="0"/>
              </a:rPr>
              <a:t>te</a:t>
            </a:r>
            <a:r>
              <a:rPr lang="tr-TR" dirty="0" smtClean="0">
                <a:latin typeface="Calibri" pitchFamily="34" charset="0"/>
              </a:rPr>
              <a:t>’s</a:t>
            </a:r>
            <a:r>
              <a:rPr lang="en-US" dirty="0" smtClean="0">
                <a:latin typeface="Calibri" pitchFamily="34" charset="0"/>
              </a:rPr>
              <a:t> </a:t>
            </a:r>
            <a:r>
              <a:rPr lang="tr-TR" dirty="0" err="1" smtClean="0">
                <a:latin typeface="Calibri" pitchFamily="34" charset="0"/>
              </a:rPr>
              <a:t>area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tr-TR" dirty="0" smtClean="0">
                <a:latin typeface="Calibri" pitchFamily="34" charset="0"/>
              </a:rPr>
              <a:t> is 48</a:t>
            </a:r>
            <a:r>
              <a:rPr lang="en-US" dirty="0" smtClean="0">
                <a:latin typeface="Calibri" pitchFamily="34" charset="0"/>
              </a:rPr>
              <a:t> </a:t>
            </a:r>
            <a:r>
              <a:rPr lang="tr-TR" dirty="0" smtClean="0">
                <a:latin typeface="Calibri" pitchFamily="34" charset="0"/>
              </a:rPr>
              <a:t>cm</a:t>
            </a:r>
            <a:r>
              <a:rPr lang="tr-TR" baseline="30000" dirty="0" smtClean="0">
                <a:latin typeface="Calibri" pitchFamily="34" charset="0"/>
              </a:rPr>
              <a:t>2  </a:t>
            </a:r>
          </a:p>
          <a:p>
            <a:pPr lvl="1">
              <a:lnSpc>
                <a:spcPct val="140000"/>
              </a:lnSpc>
              <a:spcAft>
                <a:spcPts val="600"/>
              </a:spcAft>
              <a:buFont typeface="Wingdings" pitchFamily="2" charset="2"/>
              <a:buChar char="ü"/>
            </a:pPr>
            <a:r>
              <a:rPr lang="tr-TR" dirty="0" smtClean="0">
                <a:latin typeface="Calibri" pitchFamily="34" charset="0"/>
              </a:rPr>
              <a:t> </a:t>
            </a:r>
            <a:r>
              <a:rPr lang="tr-TR" dirty="0">
                <a:latin typeface="Calibri" pitchFamily="34" charset="0"/>
              </a:rPr>
              <a:t>	</a:t>
            </a:r>
            <a:r>
              <a:rPr lang="tr-TR" dirty="0" smtClean="0">
                <a:latin typeface="Calibri" pitchFamily="34" charset="0"/>
              </a:rPr>
              <a:t>D</a:t>
            </a:r>
            <a:r>
              <a:rPr lang="en-US" dirty="0" err="1" smtClean="0">
                <a:latin typeface="Calibri" pitchFamily="34" charset="0"/>
              </a:rPr>
              <a:t>esigned</a:t>
            </a:r>
            <a:r>
              <a:rPr lang="en-US" dirty="0" smtClean="0">
                <a:latin typeface="Calibri" pitchFamily="34" charset="0"/>
              </a:rPr>
              <a:t> to </a:t>
            </a:r>
            <a:r>
              <a:rPr lang="tr-TR" dirty="0" err="1" smtClean="0">
                <a:latin typeface="Calibri" pitchFamily="34" charset="0"/>
              </a:rPr>
              <a:t>free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parachute-type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smtClean="0">
                <a:latin typeface="Calibri" pitchFamily="34" charset="0"/>
              </a:rPr>
              <a:t>has </a:t>
            </a:r>
            <a:r>
              <a:rPr lang="tr-TR" dirty="0">
                <a:latin typeface="Calibri" pitchFamily="34" charset="0"/>
              </a:rPr>
              <a:t>seven </a:t>
            </a:r>
            <a:r>
              <a:rPr lang="tr-TR" dirty="0" err="1">
                <a:latin typeface="Calibri" pitchFamily="34" charset="0"/>
              </a:rPr>
              <a:t>cells</a:t>
            </a:r>
            <a:r>
              <a:rPr lang="tr-TR" dirty="0">
                <a:latin typeface="Calibri" pitchFamily="34" charset="0"/>
              </a:rPr>
              <a:t> 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200000"/>
              </a:lnSpc>
            </a:pPr>
            <a:r>
              <a:rPr lang="en-US" dirty="0">
                <a:latin typeface="Calibri" pitchFamily="34" charset="0"/>
              </a:rPr>
              <a:t/>
            </a:r>
            <a:br>
              <a:rPr lang="en-US" dirty="0">
                <a:latin typeface="Calibri" pitchFamily="34" charset="0"/>
              </a:rPr>
            </a:br>
            <a:endParaRPr lang="tr-T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572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Cansat 2011 PDR</a:t>
            </a:r>
            <a:endParaRPr lang="tr-TR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(UYARI)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0636793F-C03B-42B3-81EE-F91C338E0FF6}" type="slidenum">
              <a:rPr lang="en-US"/>
              <a:pPr algn="ctr">
                <a:defRPr/>
              </a:pPr>
              <a:t>5</a:t>
            </a:fld>
            <a:endParaRPr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121442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>
            <a:off x="0" y="621508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1196975"/>
            <a:ext cx="8858250" cy="4225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tr-TR" sz="2500" dirty="0">
                <a:solidFill>
                  <a:srgbClr val="93CDDD"/>
                </a:solidFill>
                <a:latin typeface="Calibri" pitchFamily="34" charset="0"/>
              </a:rPr>
              <a:t>      	</a:t>
            </a:r>
            <a:r>
              <a:rPr lang="en-US" sz="3000" dirty="0">
                <a:solidFill>
                  <a:srgbClr val="93CDDD"/>
                </a:solidFill>
                <a:latin typeface="Calibri" pitchFamily="34" charset="0"/>
              </a:rPr>
              <a:t>Mechanic</a:t>
            </a:r>
            <a:endParaRPr lang="tr-TR" sz="3000" dirty="0">
              <a:solidFill>
                <a:srgbClr val="93CDDD"/>
              </a:solidFill>
              <a:latin typeface="Calibri" pitchFamily="34" charset="0"/>
            </a:endParaRPr>
          </a:p>
          <a:p>
            <a:endParaRPr lang="tr-TR" sz="2000" dirty="0">
              <a:solidFill>
                <a:srgbClr val="93CDDD"/>
              </a:solidFill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tr-TR" dirty="0">
                <a:latin typeface="Calibri" pitchFamily="34" charset="0"/>
              </a:rPr>
              <a:t> 	</a:t>
            </a:r>
            <a:r>
              <a:rPr lang="en-US" dirty="0">
                <a:latin typeface="Calibri" pitchFamily="34" charset="0"/>
              </a:rPr>
              <a:t>One servo to control parachute </a:t>
            </a:r>
            <a:endParaRPr lang="tr-TR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tr-TR" dirty="0">
                <a:latin typeface="Calibri" pitchFamily="34" charset="0"/>
              </a:rPr>
              <a:t> 	O</a:t>
            </a:r>
            <a:r>
              <a:rPr lang="en-US" dirty="0">
                <a:latin typeface="Calibri" pitchFamily="34" charset="0"/>
              </a:rPr>
              <a:t>ne servo </a:t>
            </a:r>
            <a:r>
              <a:rPr lang="tr-TR" dirty="0" err="1">
                <a:latin typeface="Calibri" pitchFamily="34" charset="0"/>
              </a:rPr>
              <a:t>to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</a:rPr>
              <a:t>seperate</a:t>
            </a:r>
            <a:r>
              <a:rPr lang="en-US" dirty="0">
                <a:latin typeface="Calibri" pitchFamily="34" charset="0"/>
              </a:rPr>
              <a:t> parachute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</a:rPr>
              <a:t>system</a:t>
            </a:r>
            <a:endParaRPr lang="tr-TR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tr-TR" dirty="0">
                <a:latin typeface="Calibri" pitchFamily="34" charset="0"/>
              </a:rPr>
              <a:t> 	</a:t>
            </a:r>
            <a:r>
              <a:rPr lang="en-US" dirty="0">
                <a:latin typeface="Calibri" pitchFamily="34" charset="0"/>
              </a:rPr>
              <a:t>Airbag</a:t>
            </a:r>
            <a:endParaRPr lang="tr-TR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tr-TR" dirty="0">
                <a:latin typeface="Calibri" pitchFamily="34" charset="0"/>
              </a:rPr>
              <a:t> 	</a:t>
            </a:r>
            <a:r>
              <a:rPr lang="en-US" dirty="0" err="1">
                <a:latin typeface="Calibri" pitchFamily="34" charset="0"/>
              </a:rPr>
              <a:t>Terraforming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tr-TR" dirty="0">
                <a:latin typeface="Calibri" pitchFamily="34" charset="0"/>
              </a:rPr>
              <a:t>E</a:t>
            </a:r>
            <a:r>
              <a:rPr lang="en-US" dirty="0">
                <a:latin typeface="Calibri" pitchFamily="34" charset="0"/>
              </a:rPr>
              <a:t>qui</a:t>
            </a:r>
            <a:r>
              <a:rPr lang="tr-TR" dirty="0">
                <a:latin typeface="Calibri" pitchFamily="34" charset="0"/>
              </a:rPr>
              <a:t>p</a:t>
            </a:r>
            <a:r>
              <a:rPr lang="en-US" dirty="0" err="1">
                <a:latin typeface="Calibri" pitchFamily="34" charset="0"/>
              </a:rPr>
              <a:t>ments</a:t>
            </a:r>
            <a:endParaRPr lang="tr-TR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tr-TR" dirty="0">
                <a:latin typeface="Calibri" pitchFamily="34" charset="0"/>
              </a:rPr>
              <a:t> 	</a:t>
            </a:r>
            <a:r>
              <a:rPr lang="en-US" dirty="0">
                <a:latin typeface="Calibri" pitchFamily="34" charset="0"/>
              </a:rPr>
              <a:t>RF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</a:rPr>
              <a:t>Antenna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</a:rPr>
              <a:t>Deploying</a:t>
            </a:r>
            <a:r>
              <a:rPr lang="tr-TR" dirty="0">
                <a:latin typeface="Calibri" pitchFamily="34" charset="0"/>
              </a:rPr>
              <a:t> M</a:t>
            </a:r>
            <a:r>
              <a:rPr lang="en-US" dirty="0" err="1">
                <a:latin typeface="Calibri" pitchFamily="34" charset="0"/>
              </a:rPr>
              <a:t>echanism</a:t>
            </a:r>
            <a:r>
              <a:rPr lang="en-US" dirty="0">
                <a:latin typeface="Calibri" pitchFamily="34" charset="0"/>
              </a:rPr>
              <a:t> </a:t>
            </a:r>
            <a:endParaRPr lang="tr-TR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572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Cansat 2011 PDR</a:t>
            </a:r>
            <a:endParaRPr lang="tr-TR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tr-TR" smtClean="0">
                <a:solidFill>
                  <a:schemeClr val="tx1"/>
                </a:solidFill>
                <a:ea typeface="ＭＳ Ｐゴシック" pitchFamily="34" charset="-128"/>
              </a:rPr>
              <a:t>(</a:t>
            </a: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UYARI)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84A18268-8062-4D84-A5B8-279E4853F039}" type="slidenum">
              <a:rPr lang="en-US"/>
              <a:pPr algn="ctr">
                <a:defRPr/>
              </a:pPr>
              <a:t>6</a:t>
            </a:fld>
            <a:endParaRPr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121442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>
            <a:off x="0" y="621508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1196975"/>
            <a:ext cx="8858250" cy="3631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tr-TR" sz="3000" dirty="0">
                <a:solidFill>
                  <a:srgbClr val="93CDDD"/>
                </a:solidFill>
                <a:latin typeface="Calibri" pitchFamily="34" charset="0"/>
              </a:rPr>
              <a:t>	</a:t>
            </a:r>
            <a:r>
              <a:rPr lang="tr-TR" sz="3000" dirty="0" err="1">
                <a:solidFill>
                  <a:srgbClr val="93CDDD"/>
                </a:solidFill>
                <a:latin typeface="Calibri" pitchFamily="34" charset="0"/>
              </a:rPr>
              <a:t>Electronic</a:t>
            </a:r>
            <a:endParaRPr lang="tr-TR" sz="3000" dirty="0">
              <a:solidFill>
                <a:srgbClr val="93CDDD"/>
              </a:solidFill>
              <a:latin typeface="Calibri" pitchFamily="34" charset="0"/>
            </a:endParaRPr>
          </a:p>
          <a:p>
            <a:endParaRPr lang="tr-TR" sz="2000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tr-TR" dirty="0"/>
              <a:t> 	</a:t>
            </a:r>
            <a:r>
              <a:rPr lang="tr-TR" dirty="0" err="1">
                <a:latin typeface="Calibri" pitchFamily="34" charset="0"/>
              </a:rPr>
              <a:t>Microcontroller</a:t>
            </a:r>
            <a:endParaRPr lang="tr-TR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endParaRPr lang="tr-TR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tr-TR" dirty="0"/>
              <a:t> 	</a:t>
            </a:r>
            <a:r>
              <a:rPr lang="tr-TR" dirty="0">
                <a:latin typeface="Calibri" pitchFamily="34" charset="0"/>
              </a:rPr>
              <a:t>GPS </a:t>
            </a:r>
            <a:r>
              <a:rPr lang="tr-TR" dirty="0" err="1">
                <a:latin typeface="Calibri" pitchFamily="34" charset="0"/>
              </a:rPr>
              <a:t>Module</a:t>
            </a:r>
            <a:endParaRPr lang="tr-TR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endParaRPr lang="tr-TR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tr-TR" dirty="0"/>
              <a:t> 	</a:t>
            </a:r>
            <a:r>
              <a:rPr lang="tr-TR" dirty="0">
                <a:latin typeface="Calibri" pitchFamily="34" charset="0"/>
              </a:rPr>
              <a:t>RF </a:t>
            </a:r>
            <a:r>
              <a:rPr lang="tr-TR" dirty="0" err="1">
                <a:latin typeface="Calibri" pitchFamily="34" charset="0"/>
              </a:rPr>
              <a:t>Module</a:t>
            </a:r>
            <a:r>
              <a:rPr lang="tr-TR" dirty="0">
                <a:latin typeface="Calibri" pitchFamily="34" charset="0"/>
              </a:rPr>
              <a:t>, </a:t>
            </a:r>
            <a:r>
              <a:rPr lang="tr-TR" dirty="0" err="1" smtClean="0">
                <a:latin typeface="Calibri" pitchFamily="34" charset="0"/>
              </a:rPr>
              <a:t>Antenna</a:t>
            </a:r>
            <a:endParaRPr lang="tr-TR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endParaRPr lang="tr-TR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tr-TR" dirty="0"/>
              <a:t> 	</a:t>
            </a:r>
            <a:r>
              <a:rPr lang="tr-TR" dirty="0" err="1">
                <a:latin typeface="Calibri" pitchFamily="34" charset="0"/>
              </a:rPr>
              <a:t>Camera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</a:rPr>
              <a:t>Module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smtClean="0">
                <a:latin typeface="Calibri" pitchFamily="34" charset="0"/>
              </a:rPr>
              <a:t>(</a:t>
            </a:r>
            <a:r>
              <a:rPr lang="tr-TR" dirty="0" err="1" smtClean="0">
                <a:latin typeface="+mj-lt"/>
              </a:rPr>
              <a:t>S</a:t>
            </a:r>
            <a:r>
              <a:rPr lang="tr-TR" dirty="0" err="1" smtClean="0">
                <a:latin typeface="+mj-lt"/>
              </a:rPr>
              <a:t>eparate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unit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from</a:t>
            </a:r>
            <a:r>
              <a:rPr lang="tr-TR" dirty="0" smtClean="0">
                <a:latin typeface="+mj-lt"/>
              </a:rPr>
              <a:t> </a:t>
            </a:r>
            <a:r>
              <a:rPr lang="tr-TR" dirty="0" smtClean="0">
                <a:latin typeface="+mj-lt"/>
              </a:rPr>
              <a:t>RF </a:t>
            </a:r>
            <a:r>
              <a:rPr lang="tr-TR" dirty="0" err="1" smtClean="0">
                <a:latin typeface="+mj-lt"/>
              </a:rPr>
              <a:t>Module</a:t>
            </a:r>
            <a:r>
              <a:rPr lang="tr-TR" dirty="0">
                <a:latin typeface="Calibri" pitchFamily="34" charset="0"/>
              </a:rPr>
              <a:t>)</a:t>
            </a:r>
          </a:p>
          <a:p>
            <a:pPr lvl="1">
              <a:buFont typeface="Wingdings" pitchFamily="2" charset="2"/>
              <a:buChar char="ü"/>
            </a:pPr>
            <a:endParaRPr lang="tr-TR" dirty="0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tr-TR" dirty="0"/>
              <a:t> 	</a:t>
            </a:r>
            <a:r>
              <a:rPr lang="tr-TR" dirty="0" err="1">
                <a:latin typeface="Calibri" pitchFamily="34" charset="0"/>
              </a:rPr>
              <a:t>Humidity</a:t>
            </a:r>
            <a:r>
              <a:rPr lang="tr-TR" dirty="0">
                <a:latin typeface="Calibri" pitchFamily="34" charset="0"/>
              </a:rPr>
              <a:t> Sensor</a:t>
            </a:r>
          </a:p>
          <a:p>
            <a:endParaRPr lang="tr-T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572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Cansat 2011 PDR:</a:t>
            </a:r>
            <a:endParaRPr lang="tr-TR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(UYARI)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9B6F6BCD-EDFD-4EC5-AB05-1965FF90D62C}" type="slidenum">
              <a:rPr lang="en-US"/>
              <a:pPr algn="ctr">
                <a:defRPr/>
              </a:pPr>
              <a:t>7</a:t>
            </a:fld>
            <a:endParaRPr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121442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>
            <a:off x="0" y="621508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6 Dikdörtgen"/>
          <p:cNvSpPr/>
          <p:nvPr/>
        </p:nvSpPr>
        <p:spPr>
          <a:xfrm>
            <a:off x="179388" y="1196975"/>
            <a:ext cx="7715250" cy="498633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000" dirty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	</a:t>
            </a:r>
            <a:r>
              <a:rPr lang="tr-TR" sz="30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Missions</a:t>
            </a:r>
            <a:endParaRPr lang="en-US" sz="3000" dirty="0">
              <a:solidFill>
                <a:schemeClr val="accent5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>
                <a:latin typeface="+mn-lt"/>
                <a:cs typeface="+mn-cs"/>
              </a:rPr>
              <a:t>Atmospheric </a:t>
            </a:r>
            <a:r>
              <a:rPr lang="en-US" dirty="0" smtClean="0">
                <a:latin typeface="+mn-lt"/>
                <a:cs typeface="+mn-cs"/>
              </a:rPr>
              <a:t>Sounding</a:t>
            </a:r>
            <a:endParaRPr lang="tr-TR" dirty="0">
              <a:latin typeface="+mn-lt"/>
              <a:cs typeface="+mn-cs"/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Degree of humidity</a:t>
            </a:r>
            <a:endParaRPr lang="tr-TR" dirty="0">
              <a:latin typeface="+mn-lt"/>
              <a:cs typeface="+mn-cs"/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A</a:t>
            </a:r>
            <a:r>
              <a:rPr lang="en-US" dirty="0" err="1">
                <a:latin typeface="+mn-lt"/>
                <a:cs typeface="+mn-cs"/>
              </a:rPr>
              <a:t>ltitude</a:t>
            </a:r>
            <a:r>
              <a:rPr lang="en-US" dirty="0">
                <a:latin typeface="+mn-lt"/>
                <a:cs typeface="+mn-cs"/>
              </a:rPr>
              <a:t> value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US" dirty="0">
                <a:latin typeface="+mn-lt"/>
                <a:cs typeface="+mn-cs"/>
              </a:rPr>
              <a:t>Deploying of a RF antenna after landing</a:t>
            </a:r>
            <a:endParaRPr lang="tr-TR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	</a:t>
            </a:r>
            <a:r>
              <a:rPr lang="en-US" dirty="0">
                <a:latin typeface="+mn-lt"/>
                <a:cs typeface="+mn-cs"/>
              </a:rPr>
              <a:t>Communication</a:t>
            </a:r>
            <a:r>
              <a:rPr lang="tr-TR" dirty="0">
                <a:latin typeface="+mn-lt"/>
                <a:cs typeface="+mn-cs"/>
              </a:rPr>
              <a:t> </a:t>
            </a:r>
            <a:r>
              <a:rPr lang="tr-TR" dirty="0" err="1">
                <a:latin typeface="+mn-lt"/>
                <a:cs typeface="+mn-cs"/>
              </a:rPr>
              <a:t>with</a:t>
            </a:r>
            <a:r>
              <a:rPr lang="tr-TR" dirty="0">
                <a:latin typeface="+mn-lt"/>
                <a:cs typeface="+mn-cs"/>
              </a:rPr>
              <a:t> </a:t>
            </a:r>
            <a:r>
              <a:rPr lang="tr-TR" dirty="0" err="1">
                <a:latin typeface="+mn-lt"/>
                <a:cs typeface="+mn-cs"/>
              </a:rPr>
              <a:t>ground</a:t>
            </a:r>
            <a:r>
              <a:rPr lang="tr-TR" dirty="0">
                <a:latin typeface="+mn-lt"/>
                <a:cs typeface="+mn-cs"/>
              </a:rPr>
              <a:t> </a:t>
            </a:r>
            <a:r>
              <a:rPr lang="tr-TR" dirty="0" err="1">
                <a:latin typeface="+mn-lt"/>
                <a:cs typeface="+mn-cs"/>
              </a:rPr>
              <a:t>station</a:t>
            </a: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US" dirty="0">
                <a:latin typeface="+mn-lt"/>
                <a:cs typeface="+mn-cs"/>
              </a:rPr>
              <a:t>Photo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	</a:t>
            </a:r>
            <a:r>
              <a:rPr lang="en-US" dirty="0">
                <a:latin typeface="+mn-lt"/>
                <a:cs typeface="+mn-cs"/>
              </a:rPr>
              <a:t>Taking enough quality photo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n-US" dirty="0">
                <a:latin typeface="+mn-lt"/>
                <a:cs typeface="+mn-cs"/>
              </a:rPr>
              <a:t>Airbag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	</a:t>
            </a:r>
            <a:r>
              <a:rPr lang="tr-TR" dirty="0" smtClean="0">
                <a:latin typeface="+mn-lt"/>
                <a:cs typeface="+mn-cs"/>
              </a:rPr>
              <a:t>A</a:t>
            </a:r>
            <a:r>
              <a:rPr lang="en-US" dirty="0" err="1" smtClean="0">
                <a:latin typeface="+mn-lt"/>
                <a:cs typeface="+mn-cs"/>
              </a:rPr>
              <a:t>irbag</a:t>
            </a:r>
            <a:r>
              <a:rPr lang="tr-TR" dirty="0" smtClean="0">
                <a:latin typeface="+mn-lt"/>
                <a:cs typeface="+mn-cs"/>
              </a:rPr>
              <a:t>s </a:t>
            </a:r>
            <a:r>
              <a:rPr lang="tr-TR" dirty="0" err="1" smtClean="0">
                <a:latin typeface="+mn-lt"/>
                <a:cs typeface="+mn-cs"/>
              </a:rPr>
              <a:t>open</a:t>
            </a:r>
            <a:r>
              <a:rPr lang="en-US" dirty="0" smtClean="0">
                <a:latin typeface="+mn-lt"/>
                <a:cs typeface="+mn-cs"/>
              </a:rPr>
              <a:t> </a:t>
            </a:r>
            <a:r>
              <a:rPr lang="en-US" dirty="0">
                <a:latin typeface="+mn-lt"/>
                <a:cs typeface="+mn-cs"/>
              </a:rPr>
              <a:t>when altitude is less than 4 meters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err="1">
                <a:latin typeface="+mn-lt"/>
                <a:cs typeface="+mn-cs"/>
              </a:rPr>
              <a:t>Terraforming</a:t>
            </a:r>
            <a:endParaRPr lang="tr-TR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	</a:t>
            </a:r>
            <a:r>
              <a:rPr lang="tr-TR" dirty="0" err="1">
                <a:latin typeface="+mn-lt"/>
                <a:cs typeface="+mn-cs"/>
              </a:rPr>
              <a:t>Drilling</a:t>
            </a:r>
            <a:r>
              <a:rPr lang="tr-TR" dirty="0">
                <a:latin typeface="+mn-lt"/>
                <a:cs typeface="+mn-cs"/>
              </a:rPr>
              <a:t> a hole </a:t>
            </a:r>
            <a:r>
              <a:rPr lang="tr-TR" dirty="0" err="1">
                <a:latin typeface="+mn-lt"/>
                <a:cs typeface="+mn-cs"/>
              </a:rPr>
              <a:t>and</a:t>
            </a:r>
            <a:r>
              <a:rPr lang="tr-TR" dirty="0">
                <a:latin typeface="+mn-lt"/>
                <a:cs typeface="+mn-cs"/>
              </a:rPr>
              <a:t> </a:t>
            </a:r>
            <a:r>
              <a:rPr lang="tr-TR" dirty="0" err="1">
                <a:latin typeface="+mn-lt"/>
                <a:cs typeface="+mn-cs"/>
              </a:rPr>
              <a:t>leaving</a:t>
            </a:r>
            <a:r>
              <a:rPr lang="tr-TR" dirty="0">
                <a:latin typeface="+mn-lt"/>
                <a:cs typeface="+mn-cs"/>
              </a:rPr>
              <a:t> a </a:t>
            </a:r>
            <a:r>
              <a:rPr lang="tr-TR" dirty="0" err="1">
                <a:latin typeface="+mn-lt"/>
                <a:cs typeface="+mn-cs"/>
              </a:rPr>
              <a:t>crop</a:t>
            </a:r>
            <a:r>
              <a:rPr lang="tr-TR" dirty="0">
                <a:latin typeface="+mn-lt"/>
                <a:cs typeface="+mn-cs"/>
              </a:rPr>
              <a:t> </a:t>
            </a:r>
            <a:endParaRPr lang="en-US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</p:txBody>
      </p:sp>
      <p:cxnSp>
        <p:nvCxnSpPr>
          <p:cNvPr id="5" name="4 Düz Bağlayıcı"/>
          <p:cNvCxnSpPr/>
          <p:nvPr/>
        </p:nvCxnSpPr>
        <p:spPr>
          <a:xfrm>
            <a:off x="0" y="121442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22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572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Cansat 2011 PDR</a:t>
            </a:r>
            <a:endParaRPr lang="tr-TR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 (UYARI)</a:t>
            </a:r>
          </a:p>
        </p:txBody>
      </p:sp>
      <p:cxnSp>
        <p:nvCxnSpPr>
          <p:cNvPr id="8" name="7 Düz Bağlayıcı"/>
          <p:cNvCxnSpPr/>
          <p:nvPr/>
        </p:nvCxnSpPr>
        <p:spPr>
          <a:xfrm>
            <a:off x="0" y="621508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8 Dikdörtgen"/>
          <p:cNvSpPr/>
          <p:nvPr/>
        </p:nvSpPr>
        <p:spPr>
          <a:xfrm>
            <a:off x="250825" y="1196975"/>
            <a:ext cx="8893175" cy="5492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000">
                <a:solidFill>
                  <a:srgbClr val="93CDDD"/>
                </a:solidFill>
                <a:latin typeface="Calibri" pitchFamily="34" charset="0"/>
              </a:rPr>
              <a:t>	</a:t>
            </a:r>
            <a:r>
              <a:rPr lang="tr-TR" sz="3000">
                <a:solidFill>
                  <a:srgbClr val="8BDCE5"/>
                </a:solidFill>
                <a:latin typeface="Calibri" pitchFamily="34" charset="0"/>
              </a:rPr>
              <a:t>C</a:t>
            </a:r>
            <a:r>
              <a:rPr lang="tr-TR" sz="3000">
                <a:solidFill>
                  <a:srgbClr val="8BDCE5"/>
                </a:solidFill>
              </a:rPr>
              <a:t>osts</a:t>
            </a:r>
          </a:p>
        </p:txBody>
      </p:sp>
      <p:graphicFrame>
        <p:nvGraphicFramePr>
          <p:cNvPr id="9264" name="Group 48"/>
          <p:cNvGraphicFramePr>
            <a:graphicFrameLocks noGrp="1"/>
          </p:cNvGraphicFramePr>
          <p:nvPr/>
        </p:nvGraphicFramePr>
        <p:xfrm>
          <a:off x="971550" y="2133600"/>
          <a:ext cx="6096000" cy="3709035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Components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Battery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19 £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Rf Antenne – module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107 £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Photo – module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98 £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Servo 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7 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£  (*2)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48 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Humdity Sensor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24 £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Structure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Terraforming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 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334 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572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Cansat 2011 PDR</a:t>
            </a:r>
            <a:endParaRPr lang="tr-TR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 (UYARI)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E7E48087-7037-43D5-96FB-A5E886452026}" type="slidenum">
              <a:rPr lang="en-US"/>
              <a:pPr algn="ctr">
                <a:defRPr/>
              </a:pPr>
              <a:t>9</a:t>
            </a:fld>
            <a:endParaRPr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121442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>
            <a:off x="0" y="6215082"/>
            <a:ext cx="9144000" cy="1588"/>
          </a:xfrm>
          <a:prstGeom prst="lin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179388" y="1268413"/>
            <a:ext cx="8137525" cy="532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tr-TR" sz="3000" dirty="0">
                <a:solidFill>
                  <a:srgbClr val="95B3D7"/>
                </a:solidFill>
                <a:latin typeface="Calibri" pitchFamily="34" charset="0"/>
              </a:rPr>
              <a:t>	</a:t>
            </a:r>
            <a:r>
              <a:rPr lang="tr-TR" sz="3000" dirty="0" err="1">
                <a:solidFill>
                  <a:srgbClr val="8BDCE5"/>
                </a:solidFill>
                <a:latin typeface="Calibri" pitchFamily="34" charset="0"/>
              </a:rPr>
              <a:t>Emissions</a:t>
            </a:r>
            <a:r>
              <a:rPr lang="tr-TR" sz="3000" dirty="0">
                <a:solidFill>
                  <a:srgbClr val="8BDCE5"/>
                </a:solidFill>
                <a:latin typeface="Calibri" pitchFamily="34" charset="0"/>
              </a:rPr>
              <a:t>:</a:t>
            </a:r>
          </a:p>
          <a:p>
            <a:endParaRPr lang="tr-TR" dirty="0">
              <a:latin typeface="Calibri" pitchFamily="34" charset="0"/>
            </a:endParaRPr>
          </a:p>
          <a:p>
            <a:r>
              <a:rPr lang="tr-TR" dirty="0">
                <a:latin typeface="Calibri" pitchFamily="34" charset="0"/>
              </a:rPr>
              <a:t>	</a:t>
            </a:r>
            <a:r>
              <a:rPr lang="tr-TR" sz="2100" dirty="0" smtClean="0">
                <a:latin typeface="Calibri" pitchFamily="34" charset="0"/>
              </a:rPr>
              <a:t>RF </a:t>
            </a:r>
            <a:r>
              <a:rPr lang="tr-TR" sz="2100" dirty="0" err="1">
                <a:latin typeface="Calibri" pitchFamily="34" charset="0"/>
              </a:rPr>
              <a:t>Module</a:t>
            </a:r>
            <a:r>
              <a:rPr lang="tr-TR" sz="2100" dirty="0">
                <a:latin typeface="Calibri" pitchFamily="34" charset="0"/>
              </a:rPr>
              <a:t> is CC1110EMK433</a:t>
            </a:r>
          </a:p>
          <a:p>
            <a:endParaRPr lang="tr-TR" dirty="0">
              <a:latin typeface="Calibri" pitchFamily="34" charset="0"/>
            </a:endParaRPr>
          </a:p>
          <a:p>
            <a:r>
              <a:rPr lang="tr-TR" dirty="0">
                <a:latin typeface="Calibri" pitchFamily="34" charset="0"/>
              </a:rPr>
              <a:t>	        </a:t>
            </a:r>
            <a:r>
              <a:rPr lang="tr-TR" sz="2000" dirty="0" err="1">
                <a:latin typeface="Calibri" pitchFamily="34" charset="0"/>
              </a:rPr>
              <a:t>Apparent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radiating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power</a:t>
            </a:r>
            <a:r>
              <a:rPr lang="tr-TR" sz="2000" dirty="0">
                <a:latin typeface="Calibri" pitchFamily="34" charset="0"/>
              </a:rPr>
              <a:t> (ARP) (</a:t>
            </a:r>
            <a:r>
              <a:rPr lang="tr-TR" sz="2000" dirty="0" err="1">
                <a:latin typeface="Calibri" pitchFamily="34" charset="0"/>
              </a:rPr>
              <a:t>dBW</a:t>
            </a:r>
            <a:r>
              <a:rPr lang="tr-TR" sz="2000" dirty="0">
                <a:latin typeface="Calibri" pitchFamily="34" charset="0"/>
              </a:rPr>
              <a:t>) </a:t>
            </a:r>
            <a:r>
              <a:rPr lang="tr-TR" sz="2000" dirty="0" err="1">
                <a:latin typeface="Calibri" pitchFamily="34" charset="0"/>
              </a:rPr>
              <a:t>calculation</a:t>
            </a:r>
            <a:r>
              <a:rPr lang="tr-TR" sz="2000" dirty="0">
                <a:latin typeface="Calibri" pitchFamily="34" charset="0"/>
              </a:rPr>
              <a:t>:</a:t>
            </a:r>
          </a:p>
          <a:p>
            <a:r>
              <a:rPr lang="tr-TR" sz="2000" dirty="0">
                <a:latin typeface="Calibri" pitchFamily="34" charset="0"/>
              </a:rPr>
              <a:t/>
            </a:r>
            <a:br>
              <a:rPr lang="tr-TR" sz="2000" dirty="0">
                <a:latin typeface="Calibri" pitchFamily="34" charset="0"/>
              </a:rPr>
            </a:br>
            <a:r>
              <a:rPr lang="tr-TR" dirty="0">
                <a:latin typeface="Calibri" pitchFamily="34" charset="0"/>
              </a:rPr>
              <a:t>    	        APR = 10*log10(</a:t>
            </a:r>
            <a:r>
              <a:rPr lang="tr-TR" dirty="0" err="1">
                <a:latin typeface="Calibri" pitchFamily="34" charset="0"/>
              </a:rPr>
              <a:t>Pe</a:t>
            </a:r>
            <a:r>
              <a:rPr lang="tr-TR" dirty="0">
                <a:latin typeface="Calibri" pitchFamily="34" charset="0"/>
              </a:rPr>
              <a:t>) + </a:t>
            </a:r>
            <a:r>
              <a:rPr lang="tr-TR" dirty="0" err="1">
                <a:latin typeface="Calibri" pitchFamily="34" charset="0"/>
              </a:rPr>
              <a:t>Ge</a:t>
            </a:r>
            <a:r>
              <a:rPr lang="tr-TR" dirty="0">
                <a:latin typeface="Calibri" pitchFamily="34" charset="0"/>
              </a:rPr>
              <a:t> - 2.14</a:t>
            </a:r>
            <a:br>
              <a:rPr lang="tr-TR" dirty="0">
                <a:latin typeface="Calibri" pitchFamily="34" charset="0"/>
              </a:rPr>
            </a:br>
            <a:r>
              <a:rPr lang="tr-TR" dirty="0">
                <a:latin typeface="Calibri" pitchFamily="34" charset="0"/>
              </a:rPr>
              <a:t>	        </a:t>
            </a:r>
            <a:r>
              <a:rPr lang="tr-TR" dirty="0" err="1">
                <a:latin typeface="Calibri" pitchFamily="34" charset="0"/>
              </a:rPr>
              <a:t>Pe</a:t>
            </a:r>
            <a:r>
              <a:rPr lang="tr-TR" dirty="0">
                <a:latin typeface="Calibri" pitchFamily="34" charset="0"/>
              </a:rPr>
              <a:t> =1mW = 0.001 W</a:t>
            </a:r>
            <a:br>
              <a:rPr lang="tr-TR" dirty="0">
                <a:latin typeface="Calibri" pitchFamily="34" charset="0"/>
              </a:rPr>
            </a:br>
            <a:r>
              <a:rPr lang="tr-TR" dirty="0">
                <a:latin typeface="Calibri" pitchFamily="34" charset="0"/>
              </a:rPr>
              <a:t>	        </a:t>
            </a:r>
            <a:r>
              <a:rPr lang="tr-TR" dirty="0" err="1">
                <a:latin typeface="Calibri" pitchFamily="34" charset="0"/>
              </a:rPr>
              <a:t>Ge</a:t>
            </a:r>
            <a:r>
              <a:rPr lang="tr-TR" dirty="0">
                <a:latin typeface="Calibri" pitchFamily="34" charset="0"/>
              </a:rPr>
              <a:t>= 1 (</a:t>
            </a:r>
            <a:r>
              <a:rPr lang="tr-TR" dirty="0" err="1">
                <a:latin typeface="Calibri" pitchFamily="34" charset="0"/>
              </a:rPr>
              <a:t>maximum</a:t>
            </a:r>
            <a:r>
              <a:rPr lang="tr-TR" dirty="0">
                <a:latin typeface="Calibri" pitchFamily="34" charset="0"/>
              </a:rPr>
              <a:t>)</a:t>
            </a:r>
            <a:br>
              <a:rPr lang="tr-TR" dirty="0">
                <a:latin typeface="Calibri" pitchFamily="34" charset="0"/>
              </a:rPr>
            </a:br>
            <a:endParaRPr lang="tr-TR" dirty="0">
              <a:latin typeface="Calibri" pitchFamily="34" charset="0"/>
            </a:endParaRPr>
          </a:p>
          <a:p>
            <a:r>
              <a:rPr lang="tr-TR" dirty="0">
                <a:latin typeface="Calibri" pitchFamily="34" charset="0"/>
              </a:rPr>
              <a:t>	        APR = 10*</a:t>
            </a:r>
            <a:r>
              <a:rPr lang="tr-TR" dirty="0" err="1">
                <a:latin typeface="Calibri" pitchFamily="34" charset="0"/>
              </a:rPr>
              <a:t>log</a:t>
            </a:r>
            <a:r>
              <a:rPr lang="tr-TR" dirty="0">
                <a:latin typeface="Calibri" pitchFamily="34" charset="0"/>
              </a:rPr>
              <a:t> (10*0.001) + 1 - 2.14</a:t>
            </a:r>
            <a:br>
              <a:rPr lang="tr-TR" dirty="0">
                <a:latin typeface="Calibri" pitchFamily="34" charset="0"/>
              </a:rPr>
            </a:br>
            <a:r>
              <a:rPr lang="tr-TR" dirty="0">
                <a:latin typeface="Calibri" pitchFamily="34" charset="0"/>
              </a:rPr>
              <a:t>	        APR = - 20 + 1 - 2.14</a:t>
            </a:r>
            <a:br>
              <a:rPr lang="tr-TR" dirty="0">
                <a:latin typeface="Calibri" pitchFamily="34" charset="0"/>
              </a:rPr>
            </a:br>
            <a:r>
              <a:rPr lang="tr-TR" dirty="0">
                <a:latin typeface="Calibri" pitchFamily="34" charset="0"/>
              </a:rPr>
              <a:t>	        APR = - 21.14 </a:t>
            </a:r>
            <a:r>
              <a:rPr lang="tr-TR" dirty="0" err="1">
                <a:latin typeface="Calibri" pitchFamily="34" charset="0"/>
              </a:rPr>
              <a:t>dbW</a:t>
            </a:r>
            <a:r>
              <a:rPr lang="tr-TR" dirty="0">
                <a:latin typeface="Calibri" pitchFamily="34" charset="0"/>
              </a:rPr>
              <a:t/>
            </a:r>
            <a:br>
              <a:rPr lang="tr-TR" dirty="0">
                <a:latin typeface="Calibri" pitchFamily="34" charset="0"/>
              </a:rPr>
            </a:br>
            <a:endParaRPr lang="tr-TR" dirty="0">
              <a:latin typeface="Calibri" pitchFamily="34" charset="0"/>
            </a:endParaRPr>
          </a:p>
          <a:p>
            <a:r>
              <a:rPr lang="tr-TR" dirty="0">
                <a:latin typeface="Calibri" pitchFamily="34" charset="0"/>
              </a:rPr>
              <a:t>	        10mW = -2 </a:t>
            </a:r>
            <a:r>
              <a:rPr lang="tr-TR" dirty="0" err="1">
                <a:latin typeface="Calibri" pitchFamily="34" charset="0"/>
              </a:rPr>
              <a:t>dbW</a:t>
            </a:r>
            <a:r>
              <a:rPr lang="tr-TR" dirty="0">
                <a:latin typeface="Calibri" pitchFamily="34" charset="0"/>
              </a:rPr>
              <a:t/>
            </a:r>
            <a:br>
              <a:rPr lang="tr-TR" dirty="0">
                <a:latin typeface="Calibri" pitchFamily="34" charset="0"/>
              </a:rPr>
            </a:br>
            <a:r>
              <a:rPr lang="tr-TR" dirty="0">
                <a:latin typeface="Calibri" pitchFamily="34" charset="0"/>
              </a:rPr>
              <a:t>  	      </a:t>
            </a:r>
            <a:r>
              <a:rPr lang="tr-TR" dirty="0"/>
              <a:t> </a:t>
            </a:r>
            <a:r>
              <a:rPr lang="tr-TR" dirty="0">
                <a:latin typeface="Calibri" pitchFamily="34" charset="0"/>
              </a:rPr>
              <a:t> -21.14 </a:t>
            </a:r>
            <a:r>
              <a:rPr lang="tr-TR" dirty="0" err="1">
                <a:latin typeface="Calibri" pitchFamily="34" charset="0"/>
              </a:rPr>
              <a:t>dbW</a:t>
            </a:r>
            <a:r>
              <a:rPr lang="tr-TR" dirty="0">
                <a:latin typeface="Calibri" pitchFamily="34" charset="0"/>
              </a:rPr>
              <a:t>&lt; -2dbW</a:t>
            </a:r>
            <a:br>
              <a:rPr lang="tr-TR" dirty="0">
                <a:latin typeface="Calibri" pitchFamily="34" charset="0"/>
              </a:rPr>
            </a:br>
            <a:endParaRPr lang="tr-TR" dirty="0">
              <a:latin typeface="Calibri" pitchFamily="34" charset="0"/>
            </a:endParaRPr>
          </a:p>
          <a:p>
            <a:endParaRPr lang="tr-T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1010</TotalTime>
  <Words>161</Words>
  <Application>Microsoft Office PowerPoint</Application>
  <PresentationFormat>Ekran Gösterisi (4:3)</PresentationFormat>
  <Paragraphs>156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  UYARI TEAM  PRELIMINARY DESIGN REPORT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Company>TURBO A.Ş.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Cglr</dc:creator>
  <cp:lastModifiedBy>soyer</cp:lastModifiedBy>
  <cp:revision>148</cp:revision>
  <dcterms:created xsi:type="dcterms:W3CDTF">2011-02-11T18:12:44Z</dcterms:created>
  <dcterms:modified xsi:type="dcterms:W3CDTF">2011-03-01T19:41:46Z</dcterms:modified>
</cp:coreProperties>
</file>