
<file path=[Content_Types].xml><?xml version="1.0" encoding="utf-8"?>
<Types xmlns="http://schemas.openxmlformats.org/package/2006/content-types">
  <Override PartName="/ppt/notesSlides/notesSlide4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Default Extension="jpeg" ContentType="image/jpeg"/>
  <Override PartName="/ppt/slideMasters/slideMaster2.xml" ContentType="application/vnd.openxmlformats-officedocument.presentationml.slideMaster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xml" ContentType="application/xml"/>
  <Override PartName="/ppt/notesSlides/notesSlide5.xml" ContentType="application/vnd.openxmlformats-officedocument.presentationml.notes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notesSlides/notesSlide6.xml" ContentType="application/vnd.openxmlformats-officedocument.presentationml.notesSlide+xml"/>
  <Override PartName="/ppt/slideLayouts/slideLayout1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13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9.xml" ContentType="application/vnd.openxmlformats-officedocument.presentationml.slideLayout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  <p:sldMasterId id="2147483649" r:id="rId2"/>
  </p:sldMasterIdLst>
  <p:notesMasterIdLst>
    <p:notesMasterId r:id="rId13"/>
  </p:notesMasterIdLst>
  <p:sldIdLst>
    <p:sldId id="256" r:id="rId3"/>
    <p:sldId id="277" r:id="rId4"/>
    <p:sldId id="262" r:id="rId5"/>
    <p:sldId id="274" r:id="rId6"/>
    <p:sldId id="275" r:id="rId7"/>
    <p:sldId id="273" r:id="rId8"/>
    <p:sldId id="269" r:id="rId9"/>
    <p:sldId id="276" r:id="rId10"/>
    <p:sldId id="271" r:id="rId11"/>
    <p:sldId id="266" r:id="rId12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>
          <a:srgbClr val="FF0000"/>
        </p14:laserClr>
      </p:ext>
      <p:ext uri="{2FDB2607-1784-4EEB-B798-7EB5836EED8A}">
        <p14:showMediaCtrls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  </p:ext>
    </p:extLst>
  </p:showPr>
  <p:clrMru>
    <a:srgbClr val="FFFF00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>
      <p:cViewPr>
        <p:scale>
          <a:sx n="93" d="100"/>
          <a:sy n="93" d="100"/>
        </p:scale>
        <p:origin x="-784" y="-21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DejaVu Sans" charset="0"/>
            </a:endParaRPr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DejaVu Sans" charset="0"/>
            </a:endParaRPr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DejaVu Sans" charset="0"/>
            </a:endParaRPr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DejaVu Sans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0" y="0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DejaVu Sans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884613" y="0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DejaVu Sans" charset="0"/>
            </a:endParaRPr>
          </a:p>
        </p:txBody>
      </p:sp>
      <p:sp>
        <p:nvSpPr>
          <p:cNvPr id="3079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5650" cy="34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3080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noProof="0" smtClean="0"/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0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DejaVu Sans" charset="0"/>
            </a:endParaRP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SzPct val="45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charset="0"/>
                <a:cs typeface="Bitstream Vera Sans" charset="0"/>
              </a:defRPr>
            </a:lvl1pPr>
          </a:lstStyle>
          <a:p>
            <a:pPr>
              <a:defRPr/>
            </a:pPr>
            <a:fld id="{7958D49E-E245-9147-9DAF-B67B92C963F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23941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E3B583FE-B192-7B46-AAF6-A95FCF17688F}" type="slidenum">
              <a:rPr lang="fr-FR"/>
              <a:pPr>
                <a:defRPr/>
              </a:pPr>
              <a:t>1</a:t>
            </a:fld>
            <a:endParaRPr lang="fr-FR"/>
          </a:p>
        </p:txBody>
      </p:sp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  <a:defRPr/>
            </a:pPr>
            <a:fld id="{A30C8512-0E88-3C4C-832A-62335C9C1C2F}" type="slidenum">
              <a:rPr lang="fr-FR" sz="1200" smtClean="0">
                <a:solidFill>
                  <a:srgbClr val="000000"/>
                </a:solidFill>
                <a:latin typeface="Times New Roman" charset="0"/>
                <a:cs typeface="Bitstream Vera Sans" charset="0"/>
              </a:rPr>
              <a:pPr algn="r">
                <a:lnSpc>
                  <a:spcPct val="95000"/>
                </a:lnSpc>
                <a:buClrTx/>
                <a:buFontTx/>
                <a:buNone/>
                <a:defRPr/>
              </a:pPr>
              <a:t>1</a:t>
            </a:fld>
            <a:endParaRPr lang="fr-FR" sz="1200" smtClean="0">
              <a:solidFill>
                <a:srgbClr val="000000"/>
              </a:solidFill>
              <a:latin typeface="Times New Roman" charset="0"/>
              <a:cs typeface="Bitstream Vera Sans" charset="0"/>
            </a:endParaRPr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DejaVu Sans" charset="0"/>
            </a:endParaRPr>
          </a:p>
        </p:txBody>
      </p:sp>
      <p:sp>
        <p:nvSpPr>
          <p:cNvPr id="15363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1625"/>
          </a:xfrm>
          <a:ln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fr-FR" dirty="0" smtClean="0">
                <a:cs typeface="+mn-cs"/>
              </a:rPr>
              <a:t>Présentation</a:t>
            </a:r>
            <a:r>
              <a:rPr lang="fr-FR" baseline="0" dirty="0" smtClean="0">
                <a:cs typeface="+mn-cs"/>
              </a:rPr>
              <a:t> équipe, rôle de chacun</a:t>
            </a:r>
            <a:endParaRPr lang="fr-FR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AEE789F5-4612-BF41-9679-A4837FC607A4}" type="slidenum">
              <a:rPr lang="fr-FR"/>
              <a:pPr>
                <a:defRPr/>
              </a:pPr>
              <a:t>3</a:t>
            </a:fld>
            <a:endParaRPr lang="fr-FR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  <a:defRPr/>
            </a:pPr>
            <a:fld id="{BCBEB46B-B186-2148-9C8F-605AE067486D}" type="slidenum">
              <a:rPr lang="fr-FR" sz="1200" smtClean="0">
                <a:solidFill>
                  <a:srgbClr val="000000"/>
                </a:solidFill>
                <a:latin typeface="Times New Roman" charset="0"/>
                <a:cs typeface="Bitstream Vera Sans" charset="0"/>
              </a:rPr>
              <a:pPr algn="r">
                <a:lnSpc>
                  <a:spcPct val="95000"/>
                </a:lnSpc>
                <a:buClrTx/>
                <a:buFontTx/>
                <a:buNone/>
                <a:defRPr/>
              </a:pPr>
              <a:t>3</a:t>
            </a:fld>
            <a:endParaRPr lang="fr-FR" sz="1200" smtClean="0">
              <a:solidFill>
                <a:srgbClr val="000000"/>
              </a:solidFill>
              <a:latin typeface="Times New Roman" charset="0"/>
              <a:cs typeface="Bitstream Vera Sans" charset="0"/>
            </a:endParaRPr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DejaVu Sans" charset="0"/>
            </a:endParaRPr>
          </a:p>
        </p:txBody>
      </p:sp>
      <p:sp>
        <p:nvSpPr>
          <p:cNvPr id="21507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1625"/>
          </a:xfrm>
          <a:ln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fr-FR" dirty="0" smtClean="0">
                <a:cs typeface="+mn-cs"/>
              </a:rPr>
              <a:t>De l’extérieur vers l’intérieur.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AEE789F5-4612-BF41-9679-A4837FC607A4}" type="slidenum">
              <a:rPr lang="fr-FR"/>
              <a:pPr>
                <a:defRPr/>
              </a:pPr>
              <a:t>4</a:t>
            </a:fld>
            <a:endParaRPr lang="fr-FR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  <a:defRPr/>
            </a:pPr>
            <a:fld id="{BCBEB46B-B186-2148-9C8F-605AE067486D}" type="slidenum">
              <a:rPr lang="fr-FR" sz="1200" smtClean="0">
                <a:solidFill>
                  <a:srgbClr val="000000"/>
                </a:solidFill>
                <a:latin typeface="Times New Roman" charset="0"/>
                <a:cs typeface="Bitstream Vera Sans" charset="0"/>
              </a:rPr>
              <a:pPr algn="r">
                <a:lnSpc>
                  <a:spcPct val="95000"/>
                </a:lnSpc>
                <a:buClrTx/>
                <a:buFontTx/>
                <a:buNone/>
                <a:defRPr/>
              </a:pPr>
              <a:t>4</a:t>
            </a:fld>
            <a:endParaRPr lang="fr-FR" sz="1200" smtClean="0">
              <a:solidFill>
                <a:srgbClr val="000000"/>
              </a:solidFill>
              <a:latin typeface="Times New Roman" charset="0"/>
              <a:cs typeface="Bitstream Vera Sans" charset="0"/>
            </a:endParaRPr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DejaVu Sans" charset="0"/>
            </a:endParaRPr>
          </a:p>
        </p:txBody>
      </p:sp>
      <p:sp>
        <p:nvSpPr>
          <p:cNvPr id="21507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1625"/>
          </a:xfrm>
          <a:ln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fr-FR" dirty="0" smtClean="0">
                <a:cs typeface="+mn-cs"/>
              </a:rPr>
              <a:t>Description des 2 cartes.</a:t>
            </a:r>
          </a:p>
          <a:p>
            <a:pPr>
              <a:defRPr/>
            </a:pPr>
            <a:endParaRPr lang="fr-FR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AEE789F5-4612-BF41-9679-A4837FC607A4}" type="slidenum">
              <a:rPr lang="fr-FR"/>
              <a:pPr>
                <a:defRPr/>
              </a:pPr>
              <a:t>5</a:t>
            </a:fld>
            <a:endParaRPr lang="fr-FR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  <a:defRPr/>
            </a:pPr>
            <a:fld id="{BCBEB46B-B186-2148-9C8F-605AE067486D}" type="slidenum">
              <a:rPr lang="fr-FR" sz="1200" smtClean="0">
                <a:solidFill>
                  <a:srgbClr val="000000"/>
                </a:solidFill>
                <a:latin typeface="Times New Roman" charset="0"/>
                <a:cs typeface="Bitstream Vera Sans" charset="0"/>
              </a:rPr>
              <a:pPr algn="r">
                <a:lnSpc>
                  <a:spcPct val="95000"/>
                </a:lnSpc>
                <a:buClrTx/>
                <a:buFontTx/>
                <a:buNone/>
                <a:defRPr/>
              </a:pPr>
              <a:t>5</a:t>
            </a:fld>
            <a:endParaRPr lang="fr-FR" sz="1200" smtClean="0">
              <a:solidFill>
                <a:srgbClr val="000000"/>
              </a:solidFill>
              <a:latin typeface="Times New Roman" charset="0"/>
              <a:cs typeface="Bitstream Vera Sans" charset="0"/>
            </a:endParaRPr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DejaVu Sans" charset="0"/>
            </a:endParaRPr>
          </a:p>
        </p:txBody>
      </p:sp>
      <p:sp>
        <p:nvSpPr>
          <p:cNvPr id="21507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1625"/>
          </a:xfrm>
          <a:ln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fr-FR" dirty="0" smtClean="0">
                <a:cs typeface="+mn-cs"/>
              </a:rPr>
              <a:t>Description des composants + rôles.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561AD2A4-E419-5943-957D-2C7457EDA509}" type="slidenum">
              <a:rPr lang="fr-FR"/>
              <a:pPr>
                <a:defRPr/>
              </a:pPr>
              <a:t>6</a:t>
            </a:fld>
            <a:endParaRPr lang="fr-FR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  <a:defRPr/>
            </a:pPr>
            <a:fld id="{BED3816E-2058-0A4D-B3F1-CEF52E4138F8}" type="slidenum">
              <a:rPr lang="fr-FR" sz="1200" smtClean="0">
                <a:solidFill>
                  <a:srgbClr val="000000"/>
                </a:solidFill>
                <a:latin typeface="Times New Roman" charset="0"/>
                <a:cs typeface="Bitstream Vera Sans" charset="0"/>
              </a:rPr>
              <a:pPr algn="r">
                <a:lnSpc>
                  <a:spcPct val="95000"/>
                </a:lnSpc>
                <a:buClrTx/>
                <a:buFontTx/>
                <a:buNone/>
                <a:defRPr/>
              </a:pPr>
              <a:t>6</a:t>
            </a:fld>
            <a:endParaRPr lang="fr-FR" sz="1200" smtClean="0">
              <a:solidFill>
                <a:srgbClr val="000000"/>
              </a:solidFill>
              <a:latin typeface="Times New Roman" charset="0"/>
              <a:cs typeface="Bitstream Vera Sans" charset="0"/>
            </a:endParaRPr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DejaVu Sans" charset="0"/>
            </a:endParaRPr>
          </a:p>
        </p:txBody>
      </p:sp>
      <p:sp>
        <p:nvSpPr>
          <p:cNvPr id="21507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1625"/>
          </a:xfrm>
          <a:ln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fr-FR" dirty="0" smtClean="0">
                <a:cs typeface="+mn-cs"/>
              </a:rPr>
              <a:t>Avantages de ce nouveau capteur 2 en 1</a:t>
            </a:r>
            <a:r>
              <a:rPr lang="fr-FR" baseline="0" dirty="0" smtClean="0">
                <a:cs typeface="+mn-cs"/>
              </a:rPr>
              <a:t> : petit et précis.</a:t>
            </a:r>
            <a:endParaRPr lang="fr-FR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AAC4D123-7E15-254C-A624-A7489A8D17E2}" type="slidenum">
              <a:rPr lang="fr-FR"/>
              <a:pPr>
                <a:defRPr/>
              </a:pPr>
              <a:t>7</a:t>
            </a:fld>
            <a:endParaRPr lang="fr-FR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  <a:defRPr/>
            </a:pPr>
            <a:fld id="{8F88C29F-1EEE-D24E-926C-C41BFE16599E}" type="slidenum">
              <a:rPr lang="fr-FR" sz="1200" smtClean="0">
                <a:solidFill>
                  <a:srgbClr val="000000"/>
                </a:solidFill>
                <a:latin typeface="Times New Roman" charset="0"/>
                <a:cs typeface="Bitstream Vera Sans" charset="0"/>
              </a:rPr>
              <a:pPr algn="r">
                <a:lnSpc>
                  <a:spcPct val="95000"/>
                </a:lnSpc>
                <a:buClrTx/>
                <a:buFontTx/>
                <a:buNone/>
                <a:defRPr/>
              </a:pPr>
              <a:t>7</a:t>
            </a:fld>
            <a:endParaRPr lang="fr-FR" sz="1200" smtClean="0">
              <a:solidFill>
                <a:srgbClr val="000000"/>
              </a:solidFill>
              <a:latin typeface="Times New Roman" charset="0"/>
              <a:cs typeface="Bitstream Vera Sans" charset="0"/>
            </a:endParaRPr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DejaVu Sans" charset="0"/>
            </a:endParaRPr>
          </a:p>
        </p:txBody>
      </p:sp>
      <p:sp>
        <p:nvSpPr>
          <p:cNvPr id="21507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1625"/>
          </a:xfrm>
          <a:ln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AAC4D123-7E15-254C-A624-A7489A8D17E2}" type="slidenum">
              <a:rPr lang="fr-FR"/>
              <a:pPr>
                <a:defRPr/>
              </a:pPr>
              <a:t>8</a:t>
            </a:fld>
            <a:endParaRPr lang="fr-FR"/>
          </a:p>
        </p:txBody>
      </p:sp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  <a:defRPr/>
            </a:pPr>
            <a:fld id="{8F88C29F-1EEE-D24E-926C-C41BFE16599E}" type="slidenum">
              <a:rPr lang="fr-FR" sz="1200" smtClean="0">
                <a:solidFill>
                  <a:srgbClr val="000000"/>
                </a:solidFill>
                <a:latin typeface="Times New Roman" charset="0"/>
                <a:cs typeface="Bitstream Vera Sans" charset="0"/>
              </a:rPr>
              <a:pPr algn="r">
                <a:lnSpc>
                  <a:spcPct val="95000"/>
                </a:lnSpc>
                <a:buClrTx/>
                <a:buFontTx/>
                <a:buNone/>
                <a:defRPr/>
              </a:pPr>
              <a:t>8</a:t>
            </a:fld>
            <a:endParaRPr lang="fr-FR" sz="1200" smtClean="0">
              <a:solidFill>
                <a:srgbClr val="000000"/>
              </a:solidFill>
              <a:latin typeface="Times New Roman" charset="0"/>
              <a:cs typeface="Bitstream Vera Sans" charset="0"/>
            </a:endParaRPr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DejaVu Sans" charset="0"/>
            </a:endParaRPr>
          </a:p>
        </p:txBody>
      </p:sp>
      <p:sp>
        <p:nvSpPr>
          <p:cNvPr id="21507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1625"/>
          </a:xfrm>
          <a:ln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fr-FR" dirty="0" smtClean="0">
                <a:cs typeface="+mn-cs"/>
              </a:rPr>
              <a:t>Stratégie</a:t>
            </a:r>
            <a:r>
              <a:rPr lang="fr-FR" baseline="0" dirty="0" smtClean="0">
                <a:cs typeface="+mn-cs"/>
              </a:rPr>
              <a:t> d’atterrissage.</a:t>
            </a:r>
            <a:endParaRPr lang="fr-FR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2C12CCE5-3742-4044-99B9-7F5D3A43A0D6}" type="slidenum">
              <a:rPr lang="fr-FR"/>
              <a:pPr>
                <a:defRPr/>
              </a:pPr>
              <a:t>9</a:t>
            </a:fld>
            <a:endParaRPr lang="fr-FR"/>
          </a:p>
        </p:txBody>
      </p:sp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  <a:defRPr/>
            </a:pPr>
            <a:fld id="{8DEBC8B8-8391-2D4E-9685-7D2B99807D73}" type="slidenum">
              <a:rPr lang="fr-FR" sz="1200" smtClean="0">
                <a:solidFill>
                  <a:srgbClr val="000000"/>
                </a:solidFill>
                <a:latin typeface="Times New Roman" charset="0"/>
                <a:cs typeface="Bitstream Vera Sans" charset="0"/>
              </a:rPr>
              <a:pPr algn="r">
                <a:lnSpc>
                  <a:spcPct val="95000"/>
                </a:lnSpc>
                <a:buClrTx/>
                <a:buFontTx/>
                <a:buNone/>
                <a:defRPr/>
              </a:pPr>
              <a:t>9</a:t>
            </a:fld>
            <a:endParaRPr lang="fr-FR" sz="1200" smtClean="0">
              <a:solidFill>
                <a:srgbClr val="000000"/>
              </a:solidFill>
              <a:latin typeface="Times New Roman" charset="0"/>
              <a:cs typeface="Bitstream Vera Sans" charset="0"/>
            </a:endParaRPr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DejaVu Sans" charset="0"/>
            </a:endParaRPr>
          </a:p>
        </p:txBody>
      </p:sp>
      <p:sp>
        <p:nvSpPr>
          <p:cNvPr id="18435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1625"/>
          </a:xfrm>
          <a:ln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fr-FR" dirty="0" smtClean="0">
                <a:cs typeface="+mn-cs"/>
              </a:rPr>
              <a:t>Origine</a:t>
            </a:r>
            <a:r>
              <a:rPr lang="fr-FR" baseline="0" dirty="0" smtClean="0">
                <a:cs typeface="+mn-cs"/>
              </a:rPr>
              <a:t> du budget : subvention de l’année dernière + du BDE + de </a:t>
            </a:r>
            <a:r>
              <a:rPr lang="fr-FR" baseline="0" dirty="0" err="1" smtClean="0">
                <a:cs typeface="+mn-cs"/>
              </a:rPr>
              <a:t>MiNET</a:t>
            </a:r>
            <a:r>
              <a:rPr lang="fr-FR" baseline="0" dirty="0" smtClean="0">
                <a:cs typeface="+mn-cs"/>
              </a:rPr>
              <a:t>.</a:t>
            </a:r>
            <a:endParaRPr lang="fr-FR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18E172C0-E355-AF49-A224-AE623A5C5148}" type="slidenum">
              <a:rPr lang="fr-FR"/>
              <a:pPr>
                <a:defRPr/>
              </a:pPr>
              <a:t>10</a:t>
            </a:fld>
            <a:endParaRPr lang="fr-FR"/>
          </a:p>
        </p:txBody>
      </p:sp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6862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  <a:defRPr/>
            </a:pPr>
            <a:fld id="{D35952C4-524F-E042-9549-E36B3617003C}" type="slidenum">
              <a:rPr lang="fr-FR" sz="1200" smtClean="0">
                <a:solidFill>
                  <a:srgbClr val="000000"/>
                </a:solidFill>
                <a:latin typeface="Times New Roman" charset="0"/>
                <a:cs typeface="Bitstream Vera Sans" charset="0"/>
              </a:rPr>
              <a:pPr algn="r">
                <a:lnSpc>
                  <a:spcPct val="95000"/>
                </a:lnSpc>
                <a:buClrTx/>
                <a:buFontTx/>
                <a:buNone/>
                <a:defRPr/>
              </a:pPr>
              <a:t>10</a:t>
            </a:fld>
            <a:endParaRPr lang="fr-FR" sz="1200" smtClean="0">
              <a:solidFill>
                <a:srgbClr val="000000"/>
              </a:solidFill>
              <a:latin typeface="Times New Roman" charset="0"/>
              <a:cs typeface="Bitstream Vera Sans" charset="0"/>
            </a:endParaRPr>
          </a:p>
        </p:txBody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cs typeface="DejaVu Sans" charset="0"/>
            </a:endParaRPr>
          </a:p>
        </p:txBody>
      </p:sp>
      <p:sp>
        <p:nvSpPr>
          <p:cNvPr id="25603" name="Text Box 3"/>
          <p:cNvSpPr txBox="1"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1638" cy="4111625"/>
          </a:xfrm>
          <a:ln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 dirty="0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01/02/10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76593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01/02/10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80332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77038" y="1604963"/>
            <a:ext cx="2105025" cy="4519612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167438" cy="4519612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01/02/10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16308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Page  </a:t>
            </a:r>
            <a:fld id="{D0D06610-90B5-8A46-8514-D9104A98F2D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85925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Page  </a:t>
            </a:r>
            <a:fld id="{9DFB00BA-D084-0E4F-BE6D-D87641EFC21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01979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Page  </a:t>
            </a:r>
            <a:fld id="{EE802F5E-B578-E44D-999C-91EFDD8CE1A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2761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19200" y="1617663"/>
            <a:ext cx="3756025" cy="4479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27625" y="1617663"/>
            <a:ext cx="3757613" cy="4479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Page  </a:t>
            </a:r>
            <a:fld id="{0AB45E52-51BE-FD4D-B2D7-609F688511F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304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Page  </a:t>
            </a:r>
            <a:fld id="{F741373C-F109-2C49-9FD6-C61B7FF417D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6702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Page  </a:t>
            </a:r>
            <a:fld id="{3F16CDDC-FA3A-1748-8B8A-A787F867B06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76855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Page  </a:t>
            </a:r>
            <a:fld id="{34121B5C-52A0-5743-A123-7E5F49937D7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76636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Page  </a:t>
            </a:r>
            <a:fld id="{4DFD4F8D-E4C4-0544-82C5-B8C86B75E24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5854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01/02/10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3612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Page  </a:t>
            </a:r>
            <a:fld id="{74147439-E51A-084F-8A85-A3520342942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962963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Page  </a:t>
            </a:r>
            <a:fld id="{4D477AAE-D9B8-1448-BD19-1E08FB6824A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249123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969125" y="146050"/>
            <a:ext cx="1916113" cy="59515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19200" y="146050"/>
            <a:ext cx="5597525" cy="59515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Page  </a:t>
            </a:r>
            <a:fld id="{A6EABF9F-E376-2847-97B7-096C9810F81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6284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01/02/10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49157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5425" cy="4519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5025" y="1604963"/>
            <a:ext cx="4035425" cy="4519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01/02/10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7537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01/02/10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14236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01/02/10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0773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01/02/10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1580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01/02/10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66244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01/02/10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8166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429000" y="2071688"/>
            <a:ext cx="5453063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texte-titre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3429000" y="6132513"/>
            <a:ext cx="22796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cs typeface="DejaVu Sans" charset="0"/>
              </a:defRPr>
            </a:lvl1pPr>
          </a:lstStyle>
          <a:p>
            <a:pPr>
              <a:defRPr/>
            </a:pPr>
            <a:r>
              <a:rPr lang="fr-FR"/>
              <a:t>01/02/10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3250" cy="451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0" tIns="21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plan de texte</a:t>
            </a:r>
          </a:p>
          <a:p>
            <a:pPr lvl="1"/>
            <a:r>
              <a:rPr lang="en-GB"/>
              <a:t>Second niveau de plan</a:t>
            </a:r>
          </a:p>
          <a:p>
            <a:pPr lvl="2"/>
            <a:r>
              <a:rPr lang="en-GB"/>
              <a:t>Troisième niveau de plan</a:t>
            </a:r>
          </a:p>
          <a:p>
            <a:pPr lvl="3"/>
            <a:r>
              <a:rPr lang="en-GB"/>
              <a:t>Quatrième niveau de plan</a:t>
            </a:r>
          </a:p>
          <a:p>
            <a:pPr lvl="4"/>
            <a:r>
              <a:rPr lang="en-GB"/>
              <a:t>Cinquième niveau de plan</a:t>
            </a:r>
          </a:p>
          <a:p>
            <a:pPr lvl="4"/>
            <a:r>
              <a:rPr lang="en-GB"/>
              <a:t>Sixième niveau de plan</a:t>
            </a:r>
          </a:p>
          <a:p>
            <a:pPr lvl="4"/>
            <a:r>
              <a:rPr lang="en-GB"/>
              <a:t>Septième niveau de plan</a:t>
            </a:r>
          </a:p>
          <a:p>
            <a:pPr lvl="4"/>
            <a:r>
              <a:rPr lang="en-GB"/>
              <a:t>Huitième niveau de plan</a:t>
            </a:r>
          </a:p>
          <a:p>
            <a:pPr lvl="4"/>
            <a:r>
              <a:rPr lang="en-GB"/>
              <a:t>Neuvième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/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FFFFFF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FFFFFF"/>
          </a:solidFill>
          <a:latin typeface="Arial" charset="0"/>
          <a:ea typeface="ＭＳ Ｐゴシック" charset="0"/>
          <a:cs typeface="DejaVu Sans" charset="0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FFFFFF"/>
          </a:solidFill>
          <a:latin typeface="Arial" charset="0"/>
          <a:ea typeface="ＭＳ Ｐゴシック" charset="0"/>
          <a:cs typeface="DejaVu Sans" charset="0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FFFFFF"/>
          </a:solidFill>
          <a:latin typeface="Arial" charset="0"/>
          <a:ea typeface="ＭＳ Ｐゴシック" charset="0"/>
          <a:cs typeface="DejaVu Sans" charset="0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FFFFFF"/>
          </a:solidFill>
          <a:latin typeface="Arial" charset="0"/>
          <a:ea typeface="ＭＳ Ｐゴシック" charset="0"/>
          <a:cs typeface="DejaVu Sans" charset="0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FFFFFF"/>
          </a:solidFill>
          <a:latin typeface="Arial" charset="0"/>
          <a:ea typeface="ＭＳ Ｐゴシック" charset="0"/>
          <a:cs typeface="DejaVu Sans" charset="0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FFFFFF"/>
          </a:solidFill>
          <a:latin typeface="Arial" charset="0"/>
          <a:ea typeface="ＭＳ Ｐゴシック" charset="0"/>
          <a:cs typeface="DejaVu Sans" charset="0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FFFFFF"/>
          </a:solidFill>
          <a:latin typeface="Arial" charset="0"/>
          <a:ea typeface="ＭＳ Ｐゴシック" charset="0"/>
          <a:cs typeface="DejaVu Sans" charset="0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FFFFFF"/>
          </a:solidFill>
          <a:latin typeface="Arial" charset="0"/>
          <a:ea typeface="ＭＳ Ｐゴシック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1A171B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1A171B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20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1A171B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1A171B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1A171B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1A171B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1A171B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1A171B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1A171B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497013" y="146050"/>
            <a:ext cx="738505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Cliquez pour éditer le format du texte-titre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17663"/>
            <a:ext cx="7666038" cy="447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0" tIns="212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Cliquez</a:t>
            </a:r>
            <a:r>
              <a:rPr lang="en-GB" dirty="0"/>
              <a:t> pour </a:t>
            </a:r>
            <a:r>
              <a:rPr lang="en-GB" dirty="0" err="1"/>
              <a:t>éditer</a:t>
            </a:r>
            <a:r>
              <a:rPr lang="en-GB" dirty="0"/>
              <a:t> le format du plan de </a:t>
            </a:r>
            <a:r>
              <a:rPr lang="en-GB" dirty="0" err="1"/>
              <a:t>texte</a:t>
            </a:r>
            <a:endParaRPr lang="en-GB" dirty="0"/>
          </a:p>
          <a:p>
            <a:pPr lvl="1"/>
            <a:r>
              <a:rPr lang="en-GB" dirty="0"/>
              <a:t>Second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2"/>
            <a:r>
              <a:rPr lang="en-GB" dirty="0" err="1"/>
              <a:t>Troisième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3"/>
            <a:r>
              <a:rPr lang="en-GB" dirty="0" err="1"/>
              <a:t>Quatrième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4"/>
            <a:r>
              <a:rPr lang="en-GB" dirty="0" err="1"/>
              <a:t>Cinquième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4"/>
            <a:r>
              <a:rPr lang="en-GB" dirty="0" err="1"/>
              <a:t>Sixième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4"/>
            <a:r>
              <a:rPr lang="en-GB" dirty="0" err="1"/>
              <a:t>Septième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4"/>
            <a:r>
              <a:rPr lang="en-GB" dirty="0" err="1"/>
              <a:t>Huitième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  <a:p>
            <a:pPr lvl="4"/>
            <a:r>
              <a:rPr lang="en-GB" dirty="0" err="1"/>
              <a:t>Neuvième</a:t>
            </a:r>
            <a:r>
              <a:rPr lang="en-GB" dirty="0"/>
              <a:t> </a:t>
            </a:r>
            <a:r>
              <a:rPr lang="en-GB" dirty="0" err="1"/>
              <a:t>niveau</a:t>
            </a:r>
            <a:r>
              <a:rPr lang="en-GB" dirty="0"/>
              <a:t> de plan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4064000" y="6453188"/>
            <a:ext cx="40862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fr-FR" sz="1600" dirty="0" smtClean="0">
                <a:latin typeface="Calibri"/>
                <a:cs typeface="Calibri"/>
              </a:rPr>
              <a:t>CanSat 2011 : Sirius</a:t>
            </a:r>
            <a:endParaRPr lang="fr-FR" sz="1600" dirty="0">
              <a:latin typeface="Calibri"/>
              <a:cs typeface="Calibri"/>
            </a:endParaRP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179388" y="6453188"/>
            <a:ext cx="12271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SzPct val="45000"/>
              <a:buFontTx/>
              <a:buNone/>
              <a:tabLst>
                <a:tab pos="723900" algn="l"/>
              </a:tabLst>
              <a:defRPr sz="1400" b="1">
                <a:solidFill>
                  <a:srgbClr val="FFFFFF"/>
                </a:solidFill>
                <a:latin typeface="Calibri"/>
                <a:cs typeface="Calibri"/>
              </a:defRPr>
            </a:lvl1pPr>
          </a:lstStyle>
          <a:p>
            <a:pPr>
              <a:defRPr/>
            </a:pPr>
            <a:r>
              <a:rPr lang="fr-FR" dirty="0" smtClean="0"/>
              <a:t>Page  </a:t>
            </a:r>
            <a:fld id="{61B78642-8963-BF4F-AAB6-37C3DF74CA86}" type="slidenum">
              <a:rPr lang="fr-FR" smtClean="0"/>
              <a:pPr>
                <a:defRPr/>
              </a:pPr>
              <a:t>‹#›</a:t>
            </a:fld>
            <a:endParaRPr lang="fr-FR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500188" y="6453188"/>
            <a:ext cx="2479675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1400" b="1" dirty="0" smtClean="0">
                <a:solidFill>
                  <a:srgbClr val="FFFFFF"/>
                </a:solidFill>
                <a:latin typeface="Calibri"/>
                <a:cs typeface="Calibri"/>
              </a:rPr>
              <a:t>19/03/11</a:t>
            </a:r>
            <a:endParaRPr lang="fr-FR" sz="14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487AAD"/>
          </a:solidFill>
          <a:latin typeface="+mj-lt"/>
          <a:ea typeface="+mj-ea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487AAD"/>
          </a:solidFill>
          <a:latin typeface="Arial" charset="0"/>
          <a:ea typeface="ＭＳ Ｐゴシック" charset="0"/>
          <a:cs typeface="DejaVu Sans" charset="0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487AAD"/>
          </a:solidFill>
          <a:latin typeface="Arial" charset="0"/>
          <a:ea typeface="ＭＳ Ｐゴシック" charset="0"/>
          <a:cs typeface="DejaVu Sans" charset="0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487AAD"/>
          </a:solidFill>
          <a:latin typeface="Arial" charset="0"/>
          <a:ea typeface="ＭＳ Ｐゴシック" charset="0"/>
          <a:cs typeface="DejaVu Sans" charset="0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487AAD"/>
          </a:solidFill>
          <a:latin typeface="Arial" charset="0"/>
          <a:ea typeface="ＭＳ Ｐゴシック" charset="0"/>
          <a:cs typeface="DejaVu Sans" charset="0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487AAD"/>
          </a:solidFill>
          <a:latin typeface="Arial" charset="0"/>
          <a:ea typeface="ＭＳ Ｐゴシック" charset="0"/>
          <a:cs typeface="DejaVu Sans" charset="0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487AAD"/>
          </a:solidFill>
          <a:latin typeface="Arial" charset="0"/>
          <a:ea typeface="ＭＳ Ｐゴシック" charset="0"/>
          <a:cs typeface="DejaVu Sans" charset="0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487AAD"/>
          </a:solidFill>
          <a:latin typeface="Arial" charset="0"/>
          <a:ea typeface="ＭＳ Ｐゴシック" charset="0"/>
          <a:cs typeface="DejaVu Sans" charset="0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 b="1">
          <a:solidFill>
            <a:srgbClr val="487AAD"/>
          </a:solidFill>
          <a:latin typeface="Arial" charset="0"/>
          <a:ea typeface="ＭＳ Ｐゴシック" charset="0"/>
          <a:cs typeface="DejaVu Sans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 b="1">
          <a:solidFill>
            <a:srgbClr val="1A171B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1A171B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20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1A171B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1A171B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1A171B"/>
          </a:solidFill>
          <a:latin typeface="+mn-lt"/>
          <a:ea typeface="+mn-ea"/>
          <a:cs typeface="+mn-cs"/>
        </a:defRPr>
      </a:lvl5pPr>
      <a:lvl6pPr marL="2514600" indent="-228600" algn="l" defTabSz="449263" rtl="0" eaLnBrk="0" fontAlgn="base" hangingPunct="0">
        <a:lnSpc>
          <a:spcPct val="93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1A171B"/>
          </a:solidFill>
          <a:latin typeface="+mn-lt"/>
          <a:ea typeface="+mn-ea"/>
          <a:cs typeface="+mn-cs"/>
        </a:defRPr>
      </a:lvl6pPr>
      <a:lvl7pPr marL="2971800" indent="-228600" algn="l" defTabSz="449263" rtl="0" eaLnBrk="0" fontAlgn="base" hangingPunct="0">
        <a:lnSpc>
          <a:spcPct val="93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1A171B"/>
          </a:solidFill>
          <a:latin typeface="+mn-lt"/>
          <a:ea typeface="+mn-ea"/>
          <a:cs typeface="+mn-cs"/>
        </a:defRPr>
      </a:lvl7pPr>
      <a:lvl8pPr marL="3429000" indent="-228600" algn="l" defTabSz="449263" rtl="0" eaLnBrk="0" fontAlgn="base" hangingPunct="0">
        <a:lnSpc>
          <a:spcPct val="93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1A171B"/>
          </a:solidFill>
          <a:latin typeface="+mn-lt"/>
          <a:ea typeface="+mn-ea"/>
          <a:cs typeface="+mn-cs"/>
        </a:defRPr>
      </a:lvl8pPr>
      <a:lvl9pPr marL="3886200" indent="-228600" algn="l" defTabSz="449263" rtl="0" eaLnBrk="0" fontAlgn="base" hangingPunct="0">
        <a:lnSpc>
          <a:spcPct val="93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charset="0"/>
        <a:defRPr>
          <a:solidFill>
            <a:srgbClr val="1A171B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3429000" y="6132513"/>
            <a:ext cx="228282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  <a:defRPr/>
            </a:pPr>
            <a:r>
              <a:rPr lang="fr-FR" sz="1600" dirty="0" smtClean="0">
                <a:latin typeface="Calibri"/>
                <a:cs typeface="Calibri"/>
              </a:rPr>
              <a:t>19/03/11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835696" y="2276872"/>
            <a:ext cx="5459413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08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>
              <a:lnSpc>
                <a:spcPct val="93000"/>
              </a:lnSpc>
              <a:buClrTx/>
              <a:buFontTx/>
              <a:buNone/>
              <a:defRPr/>
            </a:pPr>
            <a:r>
              <a:rPr lang="fr-FR" sz="4400" b="1" dirty="0" smtClean="0"/>
              <a:t>  </a:t>
            </a:r>
            <a:r>
              <a:rPr lang="fr-FR" sz="4400" b="1" dirty="0" smtClean="0">
                <a:latin typeface="Calibri"/>
                <a:cs typeface="Calibri"/>
              </a:rPr>
              <a:t>CanSat 2011</a:t>
            </a:r>
          </a:p>
          <a:p>
            <a:pPr algn="ctr">
              <a:lnSpc>
                <a:spcPct val="93000"/>
              </a:lnSpc>
              <a:buClrTx/>
              <a:buFontTx/>
              <a:buNone/>
              <a:defRPr/>
            </a:pPr>
            <a:r>
              <a:rPr lang="fr-FR" sz="4400" b="1" dirty="0" smtClean="0">
                <a:latin typeface="Calibri"/>
                <a:cs typeface="Calibri"/>
              </a:rPr>
              <a:t>Sirius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491880" y="3789040"/>
            <a:ext cx="279918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1240" rIns="0" bIns="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93000"/>
              </a:lnSpc>
              <a:spcBef>
                <a:spcPts val="600"/>
              </a:spcBef>
              <a:buClrTx/>
              <a:defRPr/>
            </a:pPr>
            <a:r>
              <a:rPr lang="fr-FR" sz="2000" b="1" i="1" dirty="0">
                <a:latin typeface="Calibri"/>
                <a:cs typeface="Calibri"/>
              </a:rPr>
              <a:t>AKPOUE Dominique</a:t>
            </a:r>
          </a:p>
          <a:p>
            <a:pPr>
              <a:lnSpc>
                <a:spcPct val="93000"/>
              </a:lnSpc>
              <a:spcBef>
                <a:spcPts val="600"/>
              </a:spcBef>
              <a:buClrTx/>
              <a:defRPr/>
            </a:pPr>
            <a:r>
              <a:rPr lang="fr-FR" sz="2000" b="1" i="1" dirty="0">
                <a:latin typeface="Calibri"/>
                <a:cs typeface="Calibri"/>
              </a:rPr>
              <a:t>CHAHIBI </a:t>
            </a:r>
            <a:r>
              <a:rPr lang="fr-FR" sz="2000" b="1" i="1" dirty="0" smtClean="0">
                <a:latin typeface="Calibri"/>
                <a:cs typeface="Calibri"/>
              </a:rPr>
              <a:t>Nassime</a:t>
            </a:r>
          </a:p>
          <a:p>
            <a:pPr>
              <a:lnSpc>
                <a:spcPct val="93000"/>
              </a:lnSpc>
              <a:spcBef>
                <a:spcPts val="600"/>
              </a:spcBef>
              <a:buClrTx/>
              <a:defRPr/>
            </a:pPr>
            <a:r>
              <a:rPr lang="fr-FR" sz="2000" b="1" i="1" dirty="0" smtClean="0">
                <a:latin typeface="Calibri"/>
                <a:cs typeface="Calibri"/>
              </a:rPr>
              <a:t>KOFMAN Emilien</a:t>
            </a:r>
          </a:p>
          <a:p>
            <a:pPr>
              <a:lnSpc>
                <a:spcPct val="93000"/>
              </a:lnSpc>
              <a:spcBef>
                <a:spcPts val="600"/>
              </a:spcBef>
              <a:buClrTx/>
              <a:buFontTx/>
              <a:buNone/>
              <a:defRPr/>
            </a:pPr>
            <a:r>
              <a:rPr lang="fr-FR" sz="2000" b="1" i="1" dirty="0" smtClean="0">
                <a:latin typeface="Calibri"/>
                <a:cs typeface="Calibri"/>
              </a:rPr>
              <a:t>PUIBARAUD Marine</a:t>
            </a:r>
          </a:p>
          <a:p>
            <a:pPr>
              <a:lnSpc>
                <a:spcPct val="93000"/>
              </a:lnSpc>
              <a:spcBef>
                <a:spcPts val="600"/>
              </a:spcBef>
              <a:buClrTx/>
              <a:defRPr/>
            </a:pPr>
            <a:r>
              <a:rPr lang="fr-FR" sz="2000" b="1" i="1" dirty="0" smtClean="0">
                <a:latin typeface="Calibri"/>
                <a:cs typeface="Calibri"/>
              </a:rPr>
              <a:t>RICHER </a:t>
            </a:r>
            <a:r>
              <a:rPr lang="fr-FR" sz="2000" b="1" i="1" dirty="0">
                <a:latin typeface="Calibri"/>
                <a:cs typeface="Calibri"/>
              </a:rPr>
              <a:t>Ariane</a:t>
            </a:r>
          </a:p>
          <a:p>
            <a:pPr>
              <a:lnSpc>
                <a:spcPct val="93000"/>
              </a:lnSpc>
              <a:spcBef>
                <a:spcPts val="600"/>
              </a:spcBef>
              <a:buClrTx/>
              <a:defRPr/>
            </a:pPr>
            <a:r>
              <a:rPr lang="fr-FR" sz="2000" b="1" i="1" dirty="0">
                <a:latin typeface="Calibri"/>
                <a:cs typeface="Calibri"/>
              </a:rPr>
              <a:t>TALEB Youssef</a:t>
            </a:r>
          </a:p>
          <a:p>
            <a:pPr>
              <a:lnSpc>
                <a:spcPct val="93000"/>
              </a:lnSpc>
              <a:spcBef>
                <a:spcPts val="600"/>
              </a:spcBef>
              <a:buClrTx/>
              <a:buFontTx/>
              <a:buNone/>
              <a:defRPr/>
            </a:pPr>
            <a:endParaRPr lang="fr-FR" sz="2000" b="1" i="1" dirty="0" smtClean="0">
              <a:latin typeface="Calibri"/>
              <a:cs typeface="Calibri"/>
            </a:endParaRPr>
          </a:p>
        </p:txBody>
      </p:sp>
      <p:pic>
        <p:nvPicPr>
          <p:cNvPr id="2" name="Image 1" descr="LogoMacar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348978" y="304800"/>
            <a:ext cx="2795022" cy="2767590"/>
          </a:xfrm>
          <a:prstGeom prst="rect">
            <a:avLst/>
          </a:prstGeom>
        </p:spPr>
      </p:pic>
      <p:pic>
        <p:nvPicPr>
          <p:cNvPr id="6" name="Image 5" descr="Logo+T'SPace_peti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914400"/>
            <a:ext cx="2146300" cy="1371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179388" y="6453188"/>
            <a:ext cx="1230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  <a:defRPr/>
            </a:pPr>
            <a:r>
              <a:rPr lang="fr-FR" sz="1200" b="1" smtClean="0">
                <a:latin typeface="Times New Roman" charset="0"/>
                <a:cs typeface="Bitstream Vera Sans" charset="0"/>
              </a:rPr>
              <a:t>page </a:t>
            </a:r>
            <a:fld id="{947C55A8-ECB8-6944-B80F-72F822CDC957}" type="slidenum">
              <a:rPr lang="fr-FR" sz="1200" b="1" smtClean="0">
                <a:latin typeface="Times New Roman" charset="0"/>
                <a:cs typeface="Bitstream Vera Sans" charset="0"/>
              </a:rPr>
              <a:pPr>
                <a:lnSpc>
                  <a:spcPct val="95000"/>
                </a:lnSpc>
                <a:buClrTx/>
                <a:buFontTx/>
                <a:buNone/>
                <a:defRPr/>
              </a:pPr>
              <a:t>10</a:t>
            </a:fld>
            <a:endParaRPr lang="fr-FR" sz="1200" b="1" smtClean="0">
              <a:latin typeface="Times New Roman" charset="0"/>
              <a:cs typeface="Bitstream Vera Sans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514600" y="990600"/>
            <a:ext cx="3372185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buClrTx/>
              <a:buFontTx/>
              <a:buNone/>
              <a:defRPr/>
            </a:pPr>
            <a:r>
              <a:rPr lang="fr-FR" sz="3600" b="1" i="1" dirty="0" smtClean="0">
                <a:solidFill>
                  <a:srgbClr val="000000"/>
                </a:solidFill>
                <a:latin typeface="Calibri"/>
                <a:cs typeface="Calibri"/>
              </a:rPr>
              <a:t>CanSat Can Fly !</a:t>
            </a:r>
          </a:p>
        </p:txBody>
      </p:sp>
      <p:pic>
        <p:nvPicPr>
          <p:cNvPr id="49156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08920"/>
            <a:ext cx="39973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 descr="logoFu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427984" y="1988840"/>
            <a:ext cx="4404369" cy="4404369"/>
          </a:xfrm>
          <a:prstGeom prst="rect">
            <a:avLst/>
          </a:prstGeom>
        </p:spPr>
      </p:pic>
      <p:pic>
        <p:nvPicPr>
          <p:cNvPr id="6" name="Image 5" descr="Logo+T'SPace_peti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300" y="381000"/>
            <a:ext cx="2146300" cy="1371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Imag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36512" y="74441"/>
            <a:ext cx="9132830" cy="680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621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179388" y="6453188"/>
            <a:ext cx="1230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  <a:defRPr/>
            </a:pPr>
            <a:r>
              <a:rPr lang="fr-FR" sz="1200" b="1" smtClean="0">
                <a:latin typeface="Times New Roman" charset="0"/>
                <a:cs typeface="Bitstream Vera Sans" charset="0"/>
              </a:rPr>
              <a:t>page </a:t>
            </a:r>
            <a:fld id="{F4B5E503-9FA8-FF4A-9367-9CC4EC42684B}" type="slidenum">
              <a:rPr lang="fr-FR" sz="1200" b="1" smtClean="0">
                <a:latin typeface="Times New Roman" charset="0"/>
                <a:cs typeface="Bitstream Vera Sans" charset="0"/>
              </a:rPr>
              <a:pPr>
                <a:lnSpc>
                  <a:spcPct val="95000"/>
                </a:lnSpc>
                <a:buClrTx/>
                <a:buFontTx/>
                <a:buNone/>
                <a:defRPr/>
              </a:pPr>
              <a:t>3</a:t>
            </a:fld>
            <a:endParaRPr lang="fr-FR" sz="1200" b="1" smtClean="0">
              <a:latin typeface="Times New Roman" charset="0"/>
              <a:cs typeface="Bitstream Vera Sans" charset="0"/>
            </a:endParaRP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498600" y="133350"/>
            <a:ext cx="73914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804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  <a:defRPr/>
            </a:pPr>
            <a:r>
              <a:rPr lang="fr-FR" sz="2800" b="1" dirty="0" smtClean="0">
                <a:solidFill>
                  <a:srgbClr val="487AAD"/>
                </a:solidFill>
                <a:latin typeface="Calibri"/>
                <a:cs typeface="Calibri"/>
              </a:rPr>
              <a:t>Présentation technique : </a:t>
            </a:r>
          </a:p>
          <a:p>
            <a:pPr>
              <a:lnSpc>
                <a:spcPct val="93000"/>
              </a:lnSpc>
              <a:buClrTx/>
              <a:buFontTx/>
              <a:buNone/>
              <a:defRPr/>
            </a:pPr>
            <a:r>
              <a:rPr lang="fr-FR" sz="2800" b="1" dirty="0" smtClean="0">
                <a:solidFill>
                  <a:srgbClr val="487AAD"/>
                </a:solidFill>
                <a:latin typeface="Calibri"/>
                <a:cs typeface="Calibri"/>
              </a:rPr>
              <a:t>structure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83568" y="1412776"/>
            <a:ext cx="76328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0000"/>
                </a:solidFill>
                <a:latin typeface="Calibri"/>
                <a:cs typeface="Calibri"/>
              </a:rPr>
              <a:t>Structure externe :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tube en aluminium de 66mm de diamètre, 2mm d’épaisseur et 115mm de hauteur (environ </a:t>
            </a:r>
          </a:p>
          <a:p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140g).</a:t>
            </a:r>
          </a:p>
          <a:p>
            <a:endParaRPr lang="fr-FR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fr-FR" sz="2000" b="1" dirty="0" smtClean="0">
                <a:solidFill>
                  <a:srgbClr val="000000"/>
                </a:solidFill>
                <a:latin typeface="Calibri"/>
                <a:cs typeface="Calibri"/>
              </a:rPr>
              <a:t>Organisation interne :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2 cartes électroniques rondes maintenues entre elles par 2 tiges filetées accrochées à l’un des deux « couvercle ». </a:t>
            </a:r>
          </a:p>
        </p:txBody>
      </p:sp>
      <p:pic>
        <p:nvPicPr>
          <p:cNvPr id="7" name="Picture 7" descr="C:\Users\Nassime\Downloads\schém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8311" y="11874"/>
            <a:ext cx="3534472" cy="248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2266" y="3573016"/>
            <a:ext cx="4540250" cy="329391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976" y="3573016"/>
            <a:ext cx="5037602" cy="333561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179388" y="6453188"/>
            <a:ext cx="1230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  <a:defRPr/>
            </a:pPr>
            <a:r>
              <a:rPr lang="fr-FR" sz="1200" b="1" smtClean="0">
                <a:latin typeface="Times New Roman" charset="0"/>
                <a:cs typeface="Bitstream Vera Sans" charset="0"/>
              </a:rPr>
              <a:t>page </a:t>
            </a:r>
            <a:fld id="{F4B5E503-9FA8-FF4A-9367-9CC4EC42684B}" type="slidenum">
              <a:rPr lang="fr-FR" sz="1200" b="1" smtClean="0">
                <a:latin typeface="Times New Roman" charset="0"/>
                <a:cs typeface="Bitstream Vera Sans" charset="0"/>
              </a:rPr>
              <a:pPr>
                <a:lnSpc>
                  <a:spcPct val="95000"/>
                </a:lnSpc>
                <a:buClrTx/>
                <a:buFontTx/>
                <a:buNone/>
                <a:defRPr/>
              </a:pPr>
              <a:t>4</a:t>
            </a:fld>
            <a:endParaRPr lang="fr-FR" sz="1200" b="1" smtClean="0">
              <a:latin typeface="Times New Roman" charset="0"/>
              <a:cs typeface="Bitstream Vera Sans" charset="0"/>
            </a:endParaRP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475656" y="188640"/>
            <a:ext cx="73914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804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  <a:defRPr/>
            </a:pPr>
            <a:r>
              <a:rPr lang="fr-FR" sz="2800" b="1" dirty="0" smtClean="0">
                <a:solidFill>
                  <a:srgbClr val="487AAD"/>
                </a:solidFill>
                <a:latin typeface="Calibri"/>
                <a:cs typeface="Calibri"/>
              </a:rPr>
              <a:t>Présentation technique : électronique (1/2)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475656" y="980728"/>
            <a:ext cx="64087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2 cartes électroniques circulaires reliées entre elles par 3 fils </a:t>
            </a:r>
          </a:p>
          <a:p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(masse, 5V et 3,3V). </a:t>
            </a:r>
          </a:p>
          <a:p>
            <a:endParaRPr lang="fr-FR" sz="2000" dirty="0" smtClean="0">
              <a:solidFill>
                <a:srgbClr val="000000"/>
              </a:solidFill>
            </a:endParaRPr>
          </a:p>
        </p:txBody>
      </p:sp>
      <p:pic>
        <p:nvPicPr>
          <p:cNvPr id="4" name="Image 3" descr="Image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4577526" y="1730764"/>
            <a:ext cx="4561796" cy="4501885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 bwMode="auto">
          <a:xfrm>
            <a:off x="1979712" y="6237312"/>
            <a:ext cx="5112568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5" name="Connecteur droit 24"/>
          <p:cNvCxnSpPr/>
          <p:nvPr/>
        </p:nvCxnSpPr>
        <p:spPr bwMode="auto">
          <a:xfrm flipV="1">
            <a:off x="7092280" y="5229200"/>
            <a:ext cx="0" cy="1008112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26" name="Image 25" descr="Image 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5496" y="1844824"/>
            <a:ext cx="4472968" cy="4320480"/>
          </a:xfrm>
          <a:prstGeom prst="rect">
            <a:avLst/>
          </a:prstGeom>
        </p:spPr>
      </p:pic>
      <p:cxnSp>
        <p:nvCxnSpPr>
          <p:cNvPr id="17" name="Connecteur droit 16"/>
          <p:cNvCxnSpPr/>
          <p:nvPr/>
        </p:nvCxnSpPr>
        <p:spPr bwMode="auto">
          <a:xfrm>
            <a:off x="1979712" y="5661248"/>
            <a:ext cx="0" cy="576064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Connecteur droit 28"/>
          <p:cNvCxnSpPr/>
          <p:nvPr/>
        </p:nvCxnSpPr>
        <p:spPr bwMode="auto">
          <a:xfrm>
            <a:off x="2267744" y="4941168"/>
            <a:ext cx="4536504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Connecteur droit 31"/>
          <p:cNvCxnSpPr/>
          <p:nvPr/>
        </p:nvCxnSpPr>
        <p:spPr bwMode="auto">
          <a:xfrm>
            <a:off x="2267744" y="4941168"/>
            <a:ext cx="0" cy="72008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Connecteur droit 33"/>
          <p:cNvCxnSpPr/>
          <p:nvPr/>
        </p:nvCxnSpPr>
        <p:spPr bwMode="auto">
          <a:xfrm>
            <a:off x="6804248" y="4941168"/>
            <a:ext cx="0" cy="36004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Connecteur droit 37"/>
          <p:cNvCxnSpPr/>
          <p:nvPr/>
        </p:nvCxnSpPr>
        <p:spPr bwMode="auto">
          <a:xfrm>
            <a:off x="2555776" y="5733256"/>
            <a:ext cx="3888432" cy="0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Connecteur droit 41"/>
          <p:cNvCxnSpPr/>
          <p:nvPr/>
        </p:nvCxnSpPr>
        <p:spPr bwMode="auto">
          <a:xfrm>
            <a:off x="6444208" y="5301208"/>
            <a:ext cx="0" cy="432048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1" name="ZoneTexte 40"/>
          <p:cNvSpPr txBox="1"/>
          <p:nvPr/>
        </p:nvSpPr>
        <p:spPr>
          <a:xfrm>
            <a:off x="3676109" y="4571836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>
                <a:solidFill>
                  <a:srgbClr val="FFFF00"/>
                </a:solidFill>
                <a:latin typeface="Calibri"/>
                <a:cs typeface="Calibri"/>
              </a:rPr>
              <a:t>3,3V</a:t>
            </a:r>
            <a:endParaRPr lang="fr-FR" sz="180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3707322" y="5363924"/>
            <a:ext cx="43263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  <a:latin typeface="Calibri"/>
                <a:cs typeface="Calibri"/>
              </a:rPr>
              <a:t>5</a:t>
            </a:r>
            <a:r>
              <a:rPr lang="fr-FR" sz="1800" dirty="0" smtClean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endParaRPr lang="fr-FR" sz="18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3563888" y="5877272"/>
            <a:ext cx="775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dirty="0" smtClean="0">
                <a:solidFill>
                  <a:schemeClr val="tx1"/>
                </a:solidFill>
                <a:latin typeface="Calibri"/>
                <a:cs typeface="Calibri"/>
              </a:rPr>
              <a:t>masse</a:t>
            </a:r>
            <a:endParaRPr lang="fr-FR" sz="18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91346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179388" y="6453188"/>
            <a:ext cx="1230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  <a:defRPr/>
            </a:pPr>
            <a:r>
              <a:rPr lang="fr-FR" sz="1200" b="1" smtClean="0">
                <a:latin typeface="Times New Roman" charset="0"/>
                <a:cs typeface="Bitstream Vera Sans" charset="0"/>
              </a:rPr>
              <a:t>page </a:t>
            </a:r>
            <a:fld id="{F4B5E503-9FA8-FF4A-9367-9CC4EC42684B}" type="slidenum">
              <a:rPr lang="fr-FR" sz="1200" b="1" smtClean="0">
                <a:latin typeface="Times New Roman" charset="0"/>
                <a:cs typeface="Bitstream Vera Sans" charset="0"/>
              </a:rPr>
              <a:pPr>
                <a:lnSpc>
                  <a:spcPct val="95000"/>
                </a:lnSpc>
                <a:buClrTx/>
                <a:buFontTx/>
                <a:buNone/>
                <a:defRPr/>
              </a:pPr>
              <a:t>5</a:t>
            </a:fld>
            <a:endParaRPr lang="fr-FR" sz="1200" b="1" smtClean="0">
              <a:latin typeface="Times New Roman" charset="0"/>
              <a:cs typeface="Bitstream Vera Sans" charset="0"/>
            </a:endParaRP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498600" y="133350"/>
            <a:ext cx="73914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804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  <a:defRPr/>
            </a:pPr>
            <a:r>
              <a:rPr lang="fr-FR" sz="2800" b="1" dirty="0" smtClean="0">
                <a:solidFill>
                  <a:srgbClr val="487AAD"/>
                </a:solidFill>
                <a:latin typeface="Calibri"/>
                <a:cs typeface="Calibri"/>
              </a:rPr>
              <a:t>Présentation technique : électronique (2/2)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83568" y="1412776"/>
            <a:ext cx="763284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0000"/>
                </a:solidFill>
                <a:latin typeface="Calibri"/>
                <a:cs typeface="Calibri"/>
              </a:rPr>
              <a:t>Microcontrôleur :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Atmega128-16AU</a:t>
            </a:r>
          </a:p>
          <a:p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2 ports série pour la transmission et le GPS</a:t>
            </a:r>
          </a:p>
          <a:p>
            <a:endParaRPr lang="fr-FR" sz="20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fr-FR" sz="2000" b="1" dirty="0">
                <a:solidFill>
                  <a:srgbClr val="000000"/>
                </a:solidFill>
                <a:latin typeface="Calibri"/>
                <a:cs typeface="Calibri"/>
              </a:rPr>
              <a:t>Alimentation :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pile 9V (16g)</a:t>
            </a:r>
          </a:p>
          <a:p>
            <a:endParaRPr lang="fr-FR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fr-FR" sz="2000" b="1" dirty="0">
                <a:solidFill>
                  <a:srgbClr val="000000"/>
                </a:solidFill>
                <a:latin typeface="Calibri"/>
                <a:cs typeface="Calibri"/>
              </a:rPr>
              <a:t>Sauvegarde des données :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carte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SD</a:t>
            </a:r>
          </a:p>
          <a:p>
            <a:endParaRPr lang="fr-FR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fr-FR" sz="2000" b="1" dirty="0" smtClean="0">
                <a:solidFill>
                  <a:srgbClr val="000000"/>
                </a:solidFill>
                <a:latin typeface="Calibri"/>
                <a:cs typeface="Calibri"/>
              </a:rPr>
              <a:t>Transmission radio :</a:t>
            </a:r>
          </a:p>
          <a:p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canaux : 863-869 MHz</a:t>
            </a:r>
          </a:p>
          <a:p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puissance d’émission réglable : 10, 25 (ou 50) mW</a:t>
            </a:r>
          </a:p>
          <a:p>
            <a:endParaRPr lang="fr-FR" dirty="0">
              <a:solidFill>
                <a:srgbClr val="000000"/>
              </a:solidFill>
            </a:endParaRPr>
          </a:p>
          <a:p>
            <a:endParaRPr lang="fr-FR" dirty="0" smtClean="0">
              <a:solidFill>
                <a:srgbClr val="000000"/>
              </a:solidFill>
            </a:endParaRPr>
          </a:p>
          <a:p>
            <a:endParaRPr lang="fr-FR" dirty="0" smtClean="0">
              <a:solidFill>
                <a:srgbClr val="00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836712"/>
            <a:ext cx="2540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73240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179388" y="6453188"/>
            <a:ext cx="1230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  <a:defRPr/>
            </a:pPr>
            <a:r>
              <a:rPr lang="fr-FR" sz="1200" b="1" smtClean="0">
                <a:latin typeface="Times New Roman" charset="0"/>
                <a:cs typeface="Bitstream Vera Sans" charset="0"/>
              </a:rPr>
              <a:t>page </a:t>
            </a:r>
            <a:fld id="{4C466ED1-425C-FE49-B414-022A34E3B6DA}" type="slidenum">
              <a:rPr lang="fr-FR" sz="1200" b="1" smtClean="0">
                <a:latin typeface="Times New Roman" charset="0"/>
                <a:cs typeface="Bitstream Vera Sans" charset="0"/>
              </a:rPr>
              <a:pPr>
                <a:lnSpc>
                  <a:spcPct val="95000"/>
                </a:lnSpc>
                <a:buClrTx/>
                <a:buFontTx/>
                <a:buNone/>
                <a:defRPr/>
              </a:pPr>
              <a:t>6</a:t>
            </a:fld>
            <a:endParaRPr lang="fr-FR" sz="1200" b="1" smtClean="0">
              <a:latin typeface="Times New Roman" charset="0"/>
              <a:cs typeface="Bitstream Vera Sans" charset="0"/>
            </a:endParaRP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498600" y="133350"/>
            <a:ext cx="73914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804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  <a:defRPr/>
            </a:pPr>
            <a:r>
              <a:rPr lang="fr-FR" sz="2800" b="1" dirty="0" smtClean="0">
                <a:solidFill>
                  <a:srgbClr val="487AAD"/>
                </a:solidFill>
                <a:latin typeface="Calibri"/>
                <a:cs typeface="Calibri"/>
              </a:rPr>
              <a:t>Mission obligatoire :</a:t>
            </a:r>
          </a:p>
          <a:p>
            <a:pPr>
              <a:lnSpc>
                <a:spcPct val="93000"/>
              </a:lnSpc>
              <a:buClrTx/>
              <a:buFontTx/>
              <a:buNone/>
              <a:defRPr/>
            </a:pPr>
            <a:r>
              <a:rPr lang="fr-FR" sz="2800" b="1" dirty="0" smtClean="0">
                <a:solidFill>
                  <a:srgbClr val="487AAD"/>
                </a:solidFill>
                <a:latin typeface="Calibri"/>
                <a:cs typeface="Calibri"/>
              </a:rPr>
              <a:t>Relevé de la température et de la pression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83568" y="1916832"/>
            <a:ext cx="55446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0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Mesures de 300 à 1100hPa</a:t>
            </a:r>
          </a:p>
          <a:p>
            <a:pPr marL="342900" indent="-342900">
              <a:buFont typeface="Arial"/>
              <a:buChar char="•"/>
            </a:pP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Interface I</a:t>
            </a:r>
            <a:r>
              <a:rPr lang="fr-FR" sz="2000" baseline="30000" dirty="0" smtClean="0">
                <a:solidFill>
                  <a:srgbClr val="000000"/>
                </a:solidFill>
                <a:latin typeface="Calibri"/>
                <a:cs typeface="Calibri"/>
              </a:rPr>
              <a:t>2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C</a:t>
            </a:r>
          </a:p>
          <a:p>
            <a:pPr marL="342900" indent="-342900">
              <a:buFont typeface="Arial"/>
              <a:buChar char="•"/>
            </a:pP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Faible consommation et haute précisio</a:t>
            </a:r>
            <a:r>
              <a:rPr lang="fr-FR" sz="2000" dirty="0" smtClean="0">
                <a:solidFill>
                  <a:schemeClr val="tx1"/>
                </a:solidFill>
                <a:latin typeface="Calibri"/>
                <a:cs typeface="Calibri"/>
              </a:rPr>
              <a:t>n (</a:t>
            </a:r>
            <a:r>
              <a:rPr lang="fr-FR" sz="2000" dirty="0">
                <a:solidFill>
                  <a:schemeClr val="tx1"/>
                </a:solidFill>
                <a:latin typeface="Calibri"/>
                <a:cs typeface="Calibri"/>
              </a:rPr>
              <a:t>0.03 </a:t>
            </a:r>
            <a:r>
              <a:rPr lang="fr-FR" sz="2000" dirty="0" err="1" smtClean="0">
                <a:solidFill>
                  <a:schemeClr val="tx1"/>
                </a:solidFill>
                <a:latin typeface="Calibri"/>
                <a:cs typeface="Calibri"/>
              </a:rPr>
              <a:t>hPa</a:t>
            </a:r>
            <a:r>
              <a:rPr lang="fr-FR" sz="2000" dirty="0" smtClean="0">
                <a:solidFill>
                  <a:schemeClr val="tx1"/>
                </a:solidFill>
                <a:latin typeface="Calibri"/>
                <a:cs typeface="Calibri"/>
              </a:rPr>
              <a:t>)</a:t>
            </a:r>
          </a:p>
          <a:p>
            <a:pPr marL="342900" indent="-342900">
              <a:buFont typeface="Arial"/>
              <a:buChar char="•"/>
            </a:pP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Comparaison de l’altitude calculée à partir de la pression (modèle de la troposphère normalisée) et de l’altitude donnée par le GPS)</a:t>
            </a:r>
            <a:endParaRPr lang="fr-FR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fr-FR" dirty="0" smtClean="0">
                <a:solidFill>
                  <a:srgbClr val="000000"/>
                </a:solidFill>
              </a:rPr>
              <a:t> </a:t>
            </a:r>
          </a:p>
          <a:p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2996952"/>
            <a:ext cx="2857500" cy="2857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11560" y="1444714"/>
            <a:ext cx="6912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0000"/>
                </a:solidFill>
                <a:latin typeface="Calibri"/>
                <a:cs typeface="Calibri"/>
              </a:rPr>
              <a:t>Capteur de pression et température :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BMP085 </a:t>
            </a:r>
            <a:r>
              <a:rPr lang="fr-FR" sz="2000" dirty="0" err="1">
                <a:solidFill>
                  <a:srgbClr val="000000"/>
                </a:solidFill>
                <a:latin typeface="Calibri"/>
                <a:cs typeface="Calibri"/>
              </a:rPr>
              <a:t>Breakout</a:t>
            </a:r>
            <a:endParaRPr lang="fr-FR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179388" y="6453188"/>
            <a:ext cx="1230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  <a:defRPr/>
            </a:pPr>
            <a:r>
              <a:rPr lang="fr-FR" sz="1200" b="1" smtClean="0">
                <a:latin typeface="Times New Roman" charset="0"/>
                <a:cs typeface="Bitstream Vera Sans" charset="0"/>
              </a:rPr>
              <a:t>page </a:t>
            </a:r>
            <a:fld id="{F032B443-8367-7747-97A7-2AFB913CB00F}" type="slidenum">
              <a:rPr lang="fr-FR" sz="1200" b="1" smtClean="0">
                <a:latin typeface="Times New Roman" charset="0"/>
                <a:cs typeface="Bitstream Vera Sans" charset="0"/>
              </a:rPr>
              <a:pPr>
                <a:lnSpc>
                  <a:spcPct val="95000"/>
                </a:lnSpc>
                <a:buClrTx/>
                <a:buFontTx/>
                <a:buNone/>
                <a:defRPr/>
              </a:pPr>
              <a:t>7</a:t>
            </a:fld>
            <a:endParaRPr lang="fr-FR" sz="1200" b="1" smtClean="0">
              <a:latin typeface="Times New Roman" charset="0"/>
              <a:cs typeface="Bitstream Vera Sans" charset="0"/>
            </a:endParaRP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498600" y="133350"/>
            <a:ext cx="73914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804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  <a:defRPr/>
            </a:pPr>
            <a:r>
              <a:rPr lang="fr-FR" sz="2800" b="1" dirty="0" smtClean="0">
                <a:solidFill>
                  <a:srgbClr val="487AAD"/>
                </a:solidFill>
                <a:latin typeface="Calibri"/>
                <a:cs typeface="Calibri"/>
              </a:rPr>
              <a:t>Mission come-back (1/2)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11560" y="1412776"/>
            <a:ext cx="792088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0000"/>
                </a:solidFill>
                <a:latin typeface="Calibri"/>
                <a:cs typeface="Calibri"/>
              </a:rPr>
              <a:t>GPS :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 EM-406A (16g)</a:t>
            </a:r>
          </a:p>
          <a:p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Parapente guidé pour atterrir sur la cible, </a:t>
            </a:r>
          </a:p>
          <a:p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contrôle des suspentes à l’aide d’un servomoteur.</a:t>
            </a:r>
          </a:p>
          <a:p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lang="fr-FR" sz="16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 R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éception des trames NMEA, utilisation de la </a:t>
            </a:r>
          </a:p>
          <a:p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	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latitude, la longitude, l’altitude et du nombre de</a:t>
            </a:r>
          </a:p>
          <a:p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  <a:sym typeface="Wingdings"/>
              </a:rPr>
              <a:t>	satellites utilisés</a:t>
            </a:r>
            <a:endParaRPr lang="fr-FR" sz="20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endParaRPr lang="fr-FR" sz="200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fr-FR" sz="2000" b="1" dirty="0">
                <a:solidFill>
                  <a:srgbClr val="000000"/>
                </a:solidFill>
                <a:latin typeface="Calibri"/>
                <a:cs typeface="Calibri"/>
              </a:rPr>
              <a:t>Mécanique du parapente guidé :</a:t>
            </a:r>
          </a:p>
          <a:p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	Voile de parapente</a:t>
            </a:r>
          </a:p>
          <a:p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	Servomoteur</a:t>
            </a:r>
          </a:p>
          <a:p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	2 suspentes de direction</a:t>
            </a:r>
          </a:p>
          <a:p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	2 suspentes de portée </a:t>
            </a:r>
          </a:p>
          <a:p>
            <a:endParaRPr lang="fr-FR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276" y="548680"/>
            <a:ext cx="2751919" cy="220372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179388" y="6453188"/>
            <a:ext cx="1230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  <a:defRPr/>
            </a:pPr>
            <a:r>
              <a:rPr lang="fr-FR" sz="1200" b="1" smtClean="0">
                <a:latin typeface="Times New Roman" charset="0"/>
                <a:cs typeface="Bitstream Vera Sans" charset="0"/>
              </a:rPr>
              <a:t>page </a:t>
            </a:r>
            <a:fld id="{F032B443-8367-7747-97A7-2AFB913CB00F}" type="slidenum">
              <a:rPr lang="fr-FR" sz="1200" b="1" smtClean="0">
                <a:latin typeface="Times New Roman" charset="0"/>
                <a:cs typeface="Bitstream Vera Sans" charset="0"/>
              </a:rPr>
              <a:pPr>
                <a:lnSpc>
                  <a:spcPct val="95000"/>
                </a:lnSpc>
                <a:buClrTx/>
                <a:buFontTx/>
                <a:buNone/>
                <a:defRPr/>
              </a:pPr>
              <a:t>8</a:t>
            </a:fld>
            <a:endParaRPr lang="fr-FR" sz="1200" b="1" smtClean="0">
              <a:latin typeface="Times New Roman" charset="0"/>
              <a:cs typeface="Bitstream Vera Sans" charset="0"/>
            </a:endParaRP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498600" y="133350"/>
            <a:ext cx="73914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804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93000"/>
              </a:lnSpc>
              <a:buClrTx/>
              <a:buFontTx/>
              <a:buNone/>
              <a:defRPr/>
            </a:pPr>
            <a:r>
              <a:rPr lang="fr-FR" sz="2800" b="1" dirty="0" smtClean="0">
                <a:solidFill>
                  <a:srgbClr val="487AAD"/>
                </a:solidFill>
                <a:latin typeface="Calibri"/>
                <a:cs typeface="Calibri"/>
              </a:rPr>
              <a:t>Mission come-back (2/2)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11560" y="1412776"/>
            <a:ext cx="741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0000"/>
                </a:solidFill>
                <a:latin typeface="Calibri"/>
                <a:cs typeface="Calibri"/>
              </a:rPr>
              <a:t>Stratégie </a:t>
            </a:r>
            <a:r>
              <a:rPr lang="fr-FR" sz="2000" b="1" dirty="0">
                <a:solidFill>
                  <a:srgbClr val="000000"/>
                </a:solidFill>
                <a:latin typeface="Calibri"/>
                <a:cs typeface="Calibri"/>
              </a:rPr>
              <a:t>de visée de la cible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en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trois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phases :</a:t>
            </a:r>
          </a:p>
          <a:p>
            <a:pPr marL="342900" indent="-342900">
              <a:buFont typeface="Arial"/>
              <a:buChar char="•"/>
            </a:pP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Ajustement de la latitude et la longitude : Déplacement en ligne droite jusqu’à la longitude et la latitude de la cible</a:t>
            </a:r>
          </a:p>
          <a:p>
            <a:pPr marL="342900" indent="-342900">
              <a:buFont typeface="Arial"/>
              <a:buChar char="•"/>
            </a:pP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Ajustement de l’altitude : Descente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en spirale « carrée » </a:t>
            </a:r>
            <a:r>
              <a:rPr lang="fr-FR" sz="2000" dirty="0" smtClean="0">
                <a:solidFill>
                  <a:srgbClr val="000000"/>
                </a:solidFill>
                <a:latin typeface="Calibri"/>
                <a:cs typeface="Calibri"/>
              </a:rPr>
              <a:t>d’un « diamètre » prédéfini autour </a:t>
            </a: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la cible</a:t>
            </a:r>
          </a:p>
          <a:p>
            <a:pPr marL="342900" indent="-342900">
              <a:buFont typeface="Arial"/>
              <a:buChar char="•"/>
            </a:pPr>
            <a:r>
              <a:rPr lang="fr-FR" sz="2000" dirty="0">
                <a:solidFill>
                  <a:srgbClr val="000000"/>
                </a:solidFill>
                <a:latin typeface="Calibri"/>
                <a:cs typeface="Calibri"/>
              </a:rPr>
              <a:t>Visée de la cible en ligne droite une fois arrivé assez bas</a:t>
            </a:r>
          </a:p>
          <a:p>
            <a:r>
              <a:rPr lang="fr-FR" sz="2000" dirty="0">
                <a:solidFill>
                  <a:srgbClr val="000000"/>
                </a:solidFill>
              </a:rPr>
              <a:t> </a:t>
            </a:r>
          </a:p>
          <a:p>
            <a:endParaRPr lang="fr-FR" sz="20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4" name="Forme libre 3"/>
          <p:cNvSpPr/>
          <p:nvPr/>
        </p:nvSpPr>
        <p:spPr>
          <a:xfrm>
            <a:off x="1133399" y="3645766"/>
            <a:ext cx="2225830" cy="368711"/>
          </a:xfrm>
          <a:custGeom>
            <a:avLst/>
            <a:gdLst>
              <a:gd name="connsiteX0" fmla="*/ 0 w 2225830"/>
              <a:gd name="connsiteY0" fmla="*/ 0 h 368711"/>
              <a:gd name="connsiteX1" fmla="*/ 477939 w 2225830"/>
              <a:gd name="connsiteY1" fmla="*/ 27309 h 368711"/>
              <a:gd name="connsiteX2" fmla="*/ 518905 w 2225830"/>
              <a:gd name="connsiteY2" fmla="*/ 40964 h 368711"/>
              <a:gd name="connsiteX3" fmla="*/ 655459 w 2225830"/>
              <a:gd name="connsiteY3" fmla="*/ 54618 h 368711"/>
              <a:gd name="connsiteX4" fmla="*/ 737391 w 2225830"/>
              <a:gd name="connsiteY4" fmla="*/ 68273 h 368711"/>
              <a:gd name="connsiteX5" fmla="*/ 846635 w 2225830"/>
              <a:gd name="connsiteY5" fmla="*/ 122891 h 368711"/>
              <a:gd name="connsiteX6" fmla="*/ 887601 w 2225830"/>
              <a:gd name="connsiteY6" fmla="*/ 150200 h 368711"/>
              <a:gd name="connsiteX7" fmla="*/ 955878 w 2225830"/>
              <a:gd name="connsiteY7" fmla="*/ 163855 h 368711"/>
              <a:gd name="connsiteX8" fmla="*/ 1488439 w 2225830"/>
              <a:gd name="connsiteY8" fmla="*/ 191164 h 368711"/>
              <a:gd name="connsiteX9" fmla="*/ 1597682 w 2225830"/>
              <a:gd name="connsiteY9" fmla="*/ 204818 h 368711"/>
              <a:gd name="connsiteX10" fmla="*/ 1788857 w 2225830"/>
              <a:gd name="connsiteY10" fmla="*/ 232127 h 368711"/>
              <a:gd name="connsiteX11" fmla="*/ 1980033 w 2225830"/>
              <a:gd name="connsiteY11" fmla="*/ 286746 h 368711"/>
              <a:gd name="connsiteX12" fmla="*/ 2075621 w 2225830"/>
              <a:gd name="connsiteY12" fmla="*/ 327709 h 368711"/>
              <a:gd name="connsiteX13" fmla="*/ 2225830 w 2225830"/>
              <a:gd name="connsiteY13" fmla="*/ 368673 h 368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25830" h="368711">
                <a:moveTo>
                  <a:pt x="0" y="0"/>
                </a:moveTo>
                <a:cubicBezTo>
                  <a:pt x="83386" y="3625"/>
                  <a:pt x="358950" y="11445"/>
                  <a:pt x="477939" y="27309"/>
                </a:cubicBezTo>
                <a:cubicBezTo>
                  <a:pt x="492207" y="29211"/>
                  <a:pt x="504678" y="38775"/>
                  <a:pt x="518905" y="40964"/>
                </a:cubicBezTo>
                <a:cubicBezTo>
                  <a:pt x="564118" y="47919"/>
                  <a:pt x="610067" y="48944"/>
                  <a:pt x="655459" y="54618"/>
                </a:cubicBezTo>
                <a:cubicBezTo>
                  <a:pt x="682933" y="58052"/>
                  <a:pt x="710080" y="63721"/>
                  <a:pt x="737391" y="68273"/>
                </a:cubicBezTo>
                <a:cubicBezTo>
                  <a:pt x="773806" y="86479"/>
                  <a:pt x="812760" y="100309"/>
                  <a:pt x="846635" y="122891"/>
                </a:cubicBezTo>
                <a:cubicBezTo>
                  <a:pt x="860290" y="131994"/>
                  <a:pt x="872234" y="144438"/>
                  <a:pt x="887601" y="150200"/>
                </a:cubicBezTo>
                <a:cubicBezTo>
                  <a:pt x="909333" y="158349"/>
                  <a:pt x="932722" y="162276"/>
                  <a:pt x="955878" y="163855"/>
                </a:cubicBezTo>
                <a:cubicBezTo>
                  <a:pt x="1133220" y="175946"/>
                  <a:pt x="1488439" y="191164"/>
                  <a:pt x="1488439" y="191164"/>
                </a:cubicBezTo>
                <a:lnTo>
                  <a:pt x="1597682" y="204818"/>
                </a:lnTo>
                <a:lnTo>
                  <a:pt x="1788857" y="232127"/>
                </a:lnTo>
                <a:cubicBezTo>
                  <a:pt x="1852582" y="250333"/>
                  <a:pt x="1919116" y="260641"/>
                  <a:pt x="1980033" y="286746"/>
                </a:cubicBezTo>
                <a:cubicBezTo>
                  <a:pt x="2011896" y="300400"/>
                  <a:pt x="2043163" y="315538"/>
                  <a:pt x="2075621" y="327709"/>
                </a:cubicBezTo>
                <a:cubicBezTo>
                  <a:pt x="2192543" y="371552"/>
                  <a:pt x="2158419" y="368673"/>
                  <a:pt x="2225830" y="368673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DejaVu Sans" charset="0"/>
            </a:endParaRPr>
          </a:p>
        </p:txBody>
      </p:sp>
      <p:pic>
        <p:nvPicPr>
          <p:cNvPr id="7" name="Image 6" descr="Image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426225" y="3345035"/>
            <a:ext cx="6717775" cy="351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469998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179388" y="6453188"/>
            <a:ext cx="1230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lnSpc>
                <a:spcPct val="95000"/>
              </a:lnSpc>
              <a:buClrTx/>
              <a:buFontTx/>
              <a:buNone/>
              <a:defRPr/>
            </a:pPr>
            <a:r>
              <a:rPr lang="fr-FR" sz="1200" b="1" smtClean="0">
                <a:latin typeface="Times New Roman" charset="0"/>
                <a:cs typeface="Bitstream Vera Sans" charset="0"/>
              </a:rPr>
              <a:t>Page  </a:t>
            </a:r>
            <a:fld id="{7EF05D49-6FB0-0A40-92B5-A706166D4ACF}" type="slidenum">
              <a:rPr lang="fr-FR" sz="1200" b="1" smtClean="0">
                <a:latin typeface="Times New Roman" charset="0"/>
                <a:cs typeface="Bitstream Vera Sans" charset="0"/>
              </a:rPr>
              <a:pPr>
                <a:lnSpc>
                  <a:spcPct val="95000"/>
                </a:lnSpc>
                <a:buClrTx/>
                <a:buFontTx/>
                <a:buNone/>
                <a:defRPr/>
              </a:pPr>
              <a:t>9</a:t>
            </a:fld>
            <a:endParaRPr lang="fr-FR" sz="1200" b="1" smtClean="0">
              <a:latin typeface="Times New Roman" charset="0"/>
              <a:cs typeface="Bitstream Vera Sans" charset="0"/>
            </a:endParaRPr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547813" y="228600"/>
            <a:ext cx="4370387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4840" rIns="0" bIns="0" anchor="ctr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3000"/>
              </a:lnSpc>
              <a:buClrTx/>
              <a:buFontTx/>
              <a:buNone/>
              <a:defRPr/>
            </a:pPr>
            <a:r>
              <a:rPr lang="fr-FR" sz="2800" b="1" dirty="0" smtClean="0">
                <a:solidFill>
                  <a:srgbClr val="487AAD"/>
                </a:solidFill>
                <a:latin typeface="Calibri"/>
                <a:cs typeface="Calibri"/>
              </a:rPr>
              <a:t>Budget estimé</a:t>
            </a: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53829465"/>
              </p:ext>
            </p:extLst>
          </p:nvPr>
        </p:nvGraphicFramePr>
        <p:xfrm>
          <a:off x="1259632" y="1053755"/>
          <a:ext cx="6624736" cy="4607493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160240"/>
                <a:gridCol w="1368152"/>
                <a:gridCol w="1440160"/>
                <a:gridCol w="1656184"/>
              </a:tblGrid>
              <a:tr h="368258"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/>
                          <a:cs typeface="Calibri"/>
                        </a:rPr>
                        <a:t>Produits</a:t>
                      </a:r>
                      <a:endParaRPr lang="fr-FR" dirty="0">
                        <a:latin typeface="Calibri"/>
                        <a:cs typeface="Calibri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/>
                          <a:cs typeface="Calibri"/>
                        </a:rPr>
                        <a:t>Quantité</a:t>
                      </a:r>
                      <a:endParaRPr lang="fr-FR" dirty="0">
                        <a:latin typeface="Calibri"/>
                        <a:cs typeface="Calibri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/>
                          <a:cs typeface="Calibri"/>
                        </a:rPr>
                        <a:t>Effectué</a:t>
                      </a:r>
                      <a:endParaRPr lang="fr-FR" dirty="0">
                        <a:latin typeface="Calibri"/>
                        <a:cs typeface="Calibri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/>
                          <a:cs typeface="Calibri"/>
                        </a:rPr>
                        <a:t>Prix</a:t>
                      </a:r>
                      <a:endParaRPr lang="fr-FR" dirty="0">
                        <a:latin typeface="Calibri"/>
                        <a:cs typeface="Calibri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623"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/>
                          <a:cs typeface="Calibri"/>
                        </a:rPr>
                        <a:t>Aluminium</a:t>
                      </a:r>
                      <a:endParaRPr lang="fr-FR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 smtClean="0"/>
                        <a:t>250 mm tube rond (70x60mm) 60 mm barre</a:t>
                      </a:r>
                      <a:r>
                        <a:rPr lang="fr-FR" sz="1200" baseline="0" dirty="0" smtClean="0"/>
                        <a:t> (</a:t>
                      </a:r>
                      <a:r>
                        <a:rPr lang="fr-FR" sz="1200" dirty="0" smtClean="0"/>
                        <a:t>70X60mm)</a:t>
                      </a:r>
                      <a:endParaRPr lang="fr-FR" sz="12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✔</a:t>
                      </a:r>
                      <a:endParaRPr lang="fr-FR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/>
                          <a:cs typeface="Calibri"/>
                        </a:rPr>
                        <a:t>46,17 €</a:t>
                      </a:r>
                      <a:endParaRPr lang="fr-FR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258"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/>
                          <a:cs typeface="Calibri"/>
                        </a:rPr>
                        <a:t>Capteur </a:t>
                      </a:r>
                      <a:endParaRPr lang="fr-FR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/>
                          <a:cs typeface="Calibri"/>
                        </a:rPr>
                        <a:t>1</a:t>
                      </a:r>
                      <a:endParaRPr lang="fr-FR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✔</a:t>
                      </a:r>
                      <a:endParaRPr lang="fr-FR" dirty="0" smtClean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/>
                          <a:cs typeface="Calibri"/>
                        </a:rPr>
                        <a:t>19,95 €</a:t>
                      </a:r>
                      <a:endParaRPr lang="fr-FR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258"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/>
                          <a:cs typeface="Calibri"/>
                        </a:rPr>
                        <a:t>GPS</a:t>
                      </a:r>
                      <a:endParaRPr lang="fr-FR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/>
                          <a:cs typeface="Calibri"/>
                        </a:rPr>
                        <a:t>1</a:t>
                      </a:r>
                      <a:endParaRPr lang="fr-FR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✔</a:t>
                      </a:r>
                      <a:endParaRPr lang="fr-FR" dirty="0" smtClean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/>
                          <a:cs typeface="Calibri"/>
                        </a:rPr>
                        <a:t>59,95</a:t>
                      </a:r>
                      <a:r>
                        <a:rPr lang="fr-FR" baseline="0" dirty="0" smtClean="0">
                          <a:latin typeface="Calibri"/>
                          <a:cs typeface="Calibri"/>
                        </a:rPr>
                        <a:t> </a:t>
                      </a:r>
                      <a:r>
                        <a:rPr lang="fr-FR" dirty="0" smtClean="0">
                          <a:latin typeface="Calibri"/>
                          <a:cs typeface="Calibri"/>
                        </a:rPr>
                        <a:t>€</a:t>
                      </a:r>
                      <a:endParaRPr lang="fr-FR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5623"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/>
                          <a:cs typeface="Calibri"/>
                        </a:rPr>
                        <a:t>Atmega128</a:t>
                      </a:r>
                      <a:endParaRPr lang="fr-FR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/>
                          <a:cs typeface="Calibri"/>
                        </a:rPr>
                        <a:t>3</a:t>
                      </a:r>
                      <a:endParaRPr lang="fr-FR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✔</a:t>
                      </a:r>
                      <a:endParaRPr lang="fr-FR" dirty="0" smtClean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/>
                          <a:cs typeface="Calibri"/>
                        </a:rPr>
                        <a:t>3*14 = 42 €</a:t>
                      </a:r>
                      <a:endParaRPr lang="fr-FR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3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latin typeface="Calibri"/>
                          <a:cs typeface="Calibri"/>
                        </a:rPr>
                        <a:t>Participation à l’achat d’une fraiseuse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latin typeface="Calibri"/>
                          <a:cs typeface="Calibri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✔</a:t>
                      </a:r>
                      <a:endParaRPr lang="fr-FR" dirty="0" smtClean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/>
                          <a:cs typeface="Calibri"/>
                        </a:rPr>
                        <a:t>200 €</a:t>
                      </a:r>
                      <a:endParaRPr lang="fr-FR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708"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/>
                          <a:cs typeface="Calibri"/>
                        </a:rPr>
                        <a:t>Parapente</a:t>
                      </a:r>
                      <a:r>
                        <a:rPr lang="fr-FR" baseline="0" dirty="0" smtClean="0">
                          <a:latin typeface="Calibri"/>
                          <a:cs typeface="Calibri"/>
                        </a:rPr>
                        <a:t> téléguidé pour test</a:t>
                      </a:r>
                      <a:endParaRPr lang="fr-FR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/>
                          <a:cs typeface="Calibri"/>
                        </a:rPr>
                        <a:t>1</a:t>
                      </a:r>
                      <a:endParaRPr lang="fr-FR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smtClean="0"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✔</a:t>
                      </a:r>
                      <a:endParaRPr lang="fr-FR" dirty="0" smtClean="0">
                        <a:latin typeface="Calibri"/>
                        <a:cs typeface="Calibri"/>
                      </a:endParaRPr>
                    </a:p>
                    <a:p>
                      <a:endParaRPr lang="fr-FR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/>
                          <a:cs typeface="Calibri"/>
                        </a:rPr>
                        <a:t>60</a:t>
                      </a:r>
                      <a:r>
                        <a:rPr lang="fr-FR" baseline="0" dirty="0" smtClean="0">
                          <a:latin typeface="Calibri"/>
                          <a:cs typeface="Calibri"/>
                        </a:rPr>
                        <a:t> €</a:t>
                      </a:r>
                      <a:endParaRPr lang="fr-FR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708"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/>
                          <a:cs typeface="Calibri"/>
                        </a:rPr>
                        <a:t>Voile</a:t>
                      </a:r>
                      <a:r>
                        <a:rPr lang="fr-FR" baseline="0" dirty="0" smtClean="0">
                          <a:latin typeface="Calibri"/>
                          <a:cs typeface="Calibri"/>
                        </a:rPr>
                        <a:t> de p</a:t>
                      </a:r>
                      <a:r>
                        <a:rPr lang="fr-FR" dirty="0" smtClean="0">
                          <a:latin typeface="Calibri"/>
                          <a:cs typeface="Calibri"/>
                        </a:rPr>
                        <a:t>arapente</a:t>
                      </a:r>
                      <a:endParaRPr lang="fr-FR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/>
                          <a:cs typeface="Calibri"/>
                        </a:rPr>
                        <a:t>1</a:t>
                      </a:r>
                      <a:endParaRPr lang="fr-FR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/>
                          <a:ea typeface="Zapf Dingbats"/>
                          <a:cs typeface="Calibri"/>
                          <a:sym typeface="Zapf Dingbats"/>
                        </a:rPr>
                        <a:t>✖</a:t>
                      </a:r>
                      <a:endParaRPr lang="fr-FR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/>
                          <a:cs typeface="Calibri"/>
                        </a:rPr>
                        <a:t>150 €</a:t>
                      </a:r>
                      <a:endParaRPr lang="fr-FR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Tableau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1052597"/>
              </p:ext>
            </p:extLst>
          </p:nvPr>
        </p:nvGraphicFramePr>
        <p:xfrm>
          <a:off x="1259632" y="5799544"/>
          <a:ext cx="6624736" cy="36576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160240"/>
                <a:gridCol w="1368152"/>
                <a:gridCol w="1512168"/>
                <a:gridCol w="1584176"/>
              </a:tblGrid>
              <a:tr h="360039"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/>
                          <a:cs typeface="Calibri"/>
                        </a:rPr>
                        <a:t>Total</a:t>
                      </a:r>
                      <a:endParaRPr lang="fr-FR" dirty="0">
                        <a:latin typeface="Calibri"/>
                        <a:cs typeface="Calibri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latin typeface="Calibri"/>
                        <a:cs typeface="Calibri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latin typeface="Calibri"/>
                        <a:cs typeface="Calibri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fr-FR" dirty="0" smtClean="0">
                          <a:latin typeface="Calibri"/>
                          <a:cs typeface="Calibri"/>
                        </a:rPr>
                        <a:t>578,07 €</a:t>
                      </a:r>
                      <a:endParaRPr lang="fr-FR" dirty="0">
                        <a:latin typeface="Calibri"/>
                        <a:cs typeface="Calibri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ＭＳ Ｐゴシック"/>
        <a:cs typeface="DejaVu Sans"/>
      </a:majorFont>
      <a:minorFont>
        <a:latin typeface="Arial"/>
        <a:ea typeface="ＭＳ Ｐゴシック"/>
        <a:cs typeface="DejaVu Sans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DejaVu Sans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ＭＳ Ｐゴシック"/>
        <a:cs typeface="DejaVu Sans"/>
      </a:majorFont>
      <a:minorFont>
        <a:latin typeface="Arial"/>
        <a:ea typeface="ＭＳ Ｐゴシック"/>
        <a:cs typeface="DejaVu Sans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DejaVu Sans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3118</TotalTime>
  <Words>535</Words>
  <Application>Microsoft Macintosh PowerPoint</Application>
  <PresentationFormat>Présentation à l'écran (4:3)</PresentationFormat>
  <Paragraphs>130</Paragraphs>
  <Slides>10</Slides>
  <Notes>9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2</vt:i4>
      </vt:variant>
      <vt:variant>
        <vt:lpstr>Titres des diapositives</vt:lpstr>
      </vt:variant>
      <vt:variant>
        <vt:i4>10</vt:i4>
      </vt:variant>
    </vt:vector>
  </HeadingPairs>
  <TitlesOfParts>
    <vt:vector size="12" baseType="lpstr">
      <vt:lpstr>Thème Office</vt:lpstr>
      <vt:lpstr>1_Thème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chantal taconet</dc:creator>
  <cp:lastModifiedBy>Jacques Puibaraud</cp:lastModifiedBy>
  <cp:revision>105</cp:revision>
  <cp:lastPrinted>1601-01-01T00:00:00Z</cp:lastPrinted>
  <dcterms:created xsi:type="dcterms:W3CDTF">2011-03-03T12:35:40Z</dcterms:created>
  <dcterms:modified xsi:type="dcterms:W3CDTF">2011-03-03T12:42:09Z</dcterms:modified>
</cp:coreProperties>
</file>